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84" r:id="rId1"/>
  </p:sldMasterIdLst>
  <p:notesMasterIdLst>
    <p:notesMasterId r:id="rId23"/>
  </p:notesMasterIdLst>
  <p:handoutMasterIdLst>
    <p:handoutMasterId r:id="rId24"/>
  </p:handoutMasterIdLst>
  <p:sldIdLst>
    <p:sldId id="351" r:id="rId2"/>
    <p:sldId id="369" r:id="rId3"/>
    <p:sldId id="370" r:id="rId4"/>
    <p:sldId id="376" r:id="rId5"/>
    <p:sldId id="389" r:id="rId6"/>
    <p:sldId id="371" r:id="rId7"/>
    <p:sldId id="377" r:id="rId8"/>
    <p:sldId id="374" r:id="rId9"/>
    <p:sldId id="380" r:id="rId10"/>
    <p:sldId id="382" r:id="rId11"/>
    <p:sldId id="381" r:id="rId12"/>
    <p:sldId id="379" r:id="rId13"/>
    <p:sldId id="378" r:id="rId14"/>
    <p:sldId id="383" r:id="rId15"/>
    <p:sldId id="384" r:id="rId16"/>
    <p:sldId id="386" r:id="rId17"/>
    <p:sldId id="387" r:id="rId18"/>
    <p:sldId id="388" r:id="rId19"/>
    <p:sldId id="375" r:id="rId20"/>
    <p:sldId id="390" r:id="rId21"/>
    <p:sldId id="366" r:id="rId22"/>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115" autoAdjust="0"/>
  </p:normalViewPr>
  <p:slideViewPr>
    <p:cSldViewPr>
      <p:cViewPr varScale="1">
        <p:scale>
          <a:sx n="81" d="100"/>
          <a:sy n="81" d="100"/>
        </p:scale>
        <p:origin x="6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7.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CD9A0F-1BCF-48EE-ADBB-96F09050867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1C9A75A3-06E0-43EE-8D3A-A7C3FD316CE1}">
      <dgm:prSet phldrT="[Text]" custT="1"/>
      <dgm:spPr/>
      <dgm:t>
        <a:bodyPr/>
        <a:lstStyle/>
        <a:p>
          <a:r>
            <a:rPr lang="en-GB" sz="1300" dirty="0" smtClean="0"/>
            <a:t>Contractor start on site in September 2015  </a:t>
          </a:r>
          <a:endParaRPr lang="en-GB" sz="1300" dirty="0"/>
        </a:p>
      </dgm:t>
    </dgm:pt>
    <dgm:pt modelId="{B6CA2430-28B6-4FF9-8C56-430F92A2B2C8}" type="parTrans" cxnId="{A39507BB-1FBD-490C-8313-EA2EBE6D6E88}">
      <dgm:prSet/>
      <dgm:spPr/>
      <dgm:t>
        <a:bodyPr/>
        <a:lstStyle/>
        <a:p>
          <a:endParaRPr lang="en-GB"/>
        </a:p>
      </dgm:t>
    </dgm:pt>
    <dgm:pt modelId="{4AF166BA-0D90-4222-85AC-F8DA1C931903}" type="sibTrans" cxnId="{A39507BB-1FBD-490C-8313-EA2EBE6D6E88}">
      <dgm:prSet/>
      <dgm:spPr/>
      <dgm:t>
        <a:bodyPr/>
        <a:lstStyle/>
        <a:p>
          <a:endParaRPr lang="en-GB"/>
        </a:p>
      </dgm:t>
    </dgm:pt>
    <dgm:pt modelId="{B5547408-06DE-4304-8D89-1D96C1BC4CF5}">
      <dgm:prSet phldrT="[Text]"/>
      <dgm:spPr/>
      <dgm:t>
        <a:bodyPr/>
        <a:lstStyle/>
        <a:p>
          <a:r>
            <a:rPr lang="en-GB" dirty="0" smtClean="0"/>
            <a:t>Birchwood Transport Improvements</a:t>
          </a:r>
          <a:endParaRPr lang="en-GB" dirty="0"/>
        </a:p>
      </dgm:t>
    </dgm:pt>
    <dgm:pt modelId="{B510608A-FBB4-446F-9903-D8591A5DE985}" type="parTrans" cxnId="{61E4DB3A-CBD9-4978-955D-CD427FA59311}">
      <dgm:prSet/>
      <dgm:spPr/>
      <dgm:t>
        <a:bodyPr/>
        <a:lstStyle/>
        <a:p>
          <a:endParaRPr lang="en-GB"/>
        </a:p>
      </dgm:t>
    </dgm:pt>
    <dgm:pt modelId="{D98DB241-2CCC-4EF6-8BD3-13F9EF072F10}" type="sibTrans" cxnId="{61E4DB3A-CBD9-4978-955D-CD427FA59311}">
      <dgm:prSet/>
      <dgm:spPr/>
      <dgm:t>
        <a:bodyPr/>
        <a:lstStyle/>
        <a:p>
          <a:endParaRPr lang="en-GB"/>
        </a:p>
      </dgm:t>
    </dgm:pt>
    <dgm:pt modelId="{DEE24622-2D7B-4FB9-99EF-6DBF72E323E9}">
      <dgm:prSet phldrT="[Text]" custT="1"/>
      <dgm:spPr/>
      <dgm:t>
        <a:bodyPr/>
        <a:lstStyle/>
        <a:p>
          <a:r>
            <a:rPr lang="en-GB" sz="1300" dirty="0" smtClean="0"/>
            <a:t>Contractor start on site July 2015</a:t>
          </a:r>
          <a:endParaRPr lang="en-GB" sz="1300" dirty="0"/>
        </a:p>
      </dgm:t>
    </dgm:pt>
    <dgm:pt modelId="{0D74F92A-16A9-4729-9FA5-6DFA131BF76C}" type="parTrans" cxnId="{2B19B199-5B86-4B95-ACC8-4792A93A5601}">
      <dgm:prSet/>
      <dgm:spPr/>
      <dgm:t>
        <a:bodyPr/>
        <a:lstStyle/>
        <a:p>
          <a:endParaRPr lang="en-GB"/>
        </a:p>
      </dgm:t>
    </dgm:pt>
    <dgm:pt modelId="{95A12B8C-1CC5-4444-BD9F-5AAA5C1EEA74}" type="sibTrans" cxnId="{2B19B199-5B86-4B95-ACC8-4792A93A5601}">
      <dgm:prSet/>
      <dgm:spPr/>
      <dgm:t>
        <a:bodyPr/>
        <a:lstStyle/>
        <a:p>
          <a:endParaRPr lang="en-GB"/>
        </a:p>
      </dgm:t>
    </dgm:pt>
    <dgm:pt modelId="{1259E6EA-AEF5-4758-BA8D-02BEDFDBDC1E}">
      <dgm:prSet phldrT="[Text]" custT="1"/>
      <dgm:spPr/>
      <dgm:t>
        <a:bodyPr/>
        <a:lstStyle/>
        <a:p>
          <a:r>
            <a:rPr lang="en-GB" sz="1300" dirty="0" smtClean="0"/>
            <a:t>Completion of transport improvements at Moss Gate, Oakwood Gate and Faraday Bus Gate in March 2016</a:t>
          </a:r>
          <a:endParaRPr lang="en-GB" sz="1300" dirty="0"/>
        </a:p>
      </dgm:t>
    </dgm:pt>
    <dgm:pt modelId="{6FE11016-E517-4DDA-BD0A-EE453FE32539}" type="parTrans" cxnId="{27739681-4C02-4B1E-A291-BD3163089E51}">
      <dgm:prSet/>
      <dgm:spPr/>
      <dgm:t>
        <a:bodyPr/>
        <a:lstStyle/>
        <a:p>
          <a:endParaRPr lang="en-GB"/>
        </a:p>
      </dgm:t>
    </dgm:pt>
    <dgm:pt modelId="{53E8DDB5-2160-48A1-80BF-B64A92D75D9D}" type="sibTrans" cxnId="{27739681-4C02-4B1E-A291-BD3163089E51}">
      <dgm:prSet/>
      <dgm:spPr/>
      <dgm:t>
        <a:bodyPr/>
        <a:lstStyle/>
        <a:p>
          <a:endParaRPr lang="en-GB"/>
        </a:p>
      </dgm:t>
    </dgm:pt>
    <dgm:pt modelId="{9DE2B82C-07F5-426C-844C-FB534416F7F5}">
      <dgm:prSet phldrT="[Text]"/>
      <dgm:spPr/>
      <dgm:t>
        <a:bodyPr/>
        <a:lstStyle/>
        <a:p>
          <a:r>
            <a:rPr lang="en-GB" dirty="0" smtClean="0"/>
            <a:t>Life Science Fund</a:t>
          </a:r>
          <a:endParaRPr lang="en-GB" dirty="0"/>
        </a:p>
      </dgm:t>
    </dgm:pt>
    <dgm:pt modelId="{734A345D-123D-462E-844D-DE405AB8C5D7}" type="parTrans" cxnId="{768D5E83-C592-47DD-BBCC-A5A36F628AD4}">
      <dgm:prSet/>
      <dgm:spPr/>
      <dgm:t>
        <a:bodyPr/>
        <a:lstStyle/>
        <a:p>
          <a:endParaRPr lang="en-GB"/>
        </a:p>
      </dgm:t>
    </dgm:pt>
    <dgm:pt modelId="{C0B7F50A-0EE2-4E6F-A3C1-49954438EE1A}" type="sibTrans" cxnId="{768D5E83-C592-47DD-BBCC-A5A36F628AD4}">
      <dgm:prSet/>
      <dgm:spPr/>
      <dgm:t>
        <a:bodyPr/>
        <a:lstStyle/>
        <a:p>
          <a:endParaRPr lang="en-GB"/>
        </a:p>
      </dgm:t>
    </dgm:pt>
    <dgm:pt modelId="{EB462941-6101-4580-BB09-79DA66BBEE01}">
      <dgm:prSet phldrT="[Text]" custT="1"/>
      <dgm:spPr/>
      <dgm:t>
        <a:bodyPr/>
        <a:lstStyle/>
        <a:p>
          <a:r>
            <a:rPr lang="en-GB" sz="1300" dirty="0" smtClean="0"/>
            <a:t>Fund Manager procured – Catapult Ventures</a:t>
          </a:r>
          <a:endParaRPr lang="en-GB" sz="1300" dirty="0"/>
        </a:p>
      </dgm:t>
    </dgm:pt>
    <dgm:pt modelId="{1AD14A38-2999-4B01-8D86-B682CDB7FE64}" type="parTrans" cxnId="{D985B3F2-4781-48A3-B66C-92951E2FBB25}">
      <dgm:prSet/>
      <dgm:spPr/>
      <dgm:t>
        <a:bodyPr/>
        <a:lstStyle/>
        <a:p>
          <a:endParaRPr lang="en-GB"/>
        </a:p>
      </dgm:t>
    </dgm:pt>
    <dgm:pt modelId="{753112D7-CF66-4552-A119-DC4E0D027DCF}" type="sibTrans" cxnId="{D985B3F2-4781-48A3-B66C-92951E2FBB25}">
      <dgm:prSet/>
      <dgm:spPr/>
      <dgm:t>
        <a:bodyPr/>
        <a:lstStyle/>
        <a:p>
          <a:endParaRPr lang="en-GB"/>
        </a:p>
      </dgm:t>
    </dgm:pt>
    <dgm:pt modelId="{42E62700-F9FE-46C5-B0E7-F33C613E3CE7}">
      <dgm:prSet phldrT="[Text]" custT="1"/>
      <dgm:spPr/>
      <dgm:t>
        <a:bodyPr/>
        <a:lstStyle/>
        <a:p>
          <a:r>
            <a:rPr lang="en-GB" sz="1300" dirty="0" smtClean="0"/>
            <a:t>£31m fund at launch with contributions from both private and public partners</a:t>
          </a:r>
          <a:endParaRPr lang="en-GB" sz="1300" dirty="0"/>
        </a:p>
      </dgm:t>
    </dgm:pt>
    <dgm:pt modelId="{DDC7F247-E1C7-4587-AF52-C898CE9918BC}" type="parTrans" cxnId="{38645889-79DF-4502-ACAF-130251E4CC3D}">
      <dgm:prSet/>
      <dgm:spPr/>
      <dgm:t>
        <a:bodyPr/>
        <a:lstStyle/>
        <a:p>
          <a:endParaRPr lang="en-GB"/>
        </a:p>
      </dgm:t>
    </dgm:pt>
    <dgm:pt modelId="{82B72A6F-F490-4C37-9993-884A584AC38B}" type="sibTrans" cxnId="{38645889-79DF-4502-ACAF-130251E4CC3D}">
      <dgm:prSet/>
      <dgm:spPr/>
      <dgm:t>
        <a:bodyPr/>
        <a:lstStyle/>
        <a:p>
          <a:endParaRPr lang="en-GB"/>
        </a:p>
      </dgm:t>
    </dgm:pt>
    <dgm:pt modelId="{7A4170C3-BE96-4EC3-9505-F22967521EBA}">
      <dgm:prSet/>
      <dgm:spPr/>
      <dgm:t>
        <a:bodyPr/>
        <a:lstStyle/>
        <a:p>
          <a:r>
            <a:rPr lang="en-GB" dirty="0" smtClean="0"/>
            <a:t>Thornton Energy Demonstrator</a:t>
          </a:r>
          <a:endParaRPr lang="en-GB" dirty="0"/>
        </a:p>
      </dgm:t>
    </dgm:pt>
    <dgm:pt modelId="{C56C0CE9-82F4-41C5-B8C6-CEE8172604A2}" type="parTrans" cxnId="{F0495DEC-FD14-4AAB-A17B-5645FB647C17}">
      <dgm:prSet/>
      <dgm:spPr/>
      <dgm:t>
        <a:bodyPr/>
        <a:lstStyle/>
        <a:p>
          <a:endParaRPr lang="en-GB"/>
        </a:p>
      </dgm:t>
    </dgm:pt>
    <dgm:pt modelId="{526B42FC-4DC2-4855-A77A-1D03FD47E6C8}" type="sibTrans" cxnId="{F0495DEC-FD14-4AAB-A17B-5645FB647C17}">
      <dgm:prSet/>
      <dgm:spPr/>
      <dgm:t>
        <a:bodyPr/>
        <a:lstStyle/>
        <a:p>
          <a:endParaRPr lang="en-GB"/>
        </a:p>
      </dgm:t>
    </dgm:pt>
    <dgm:pt modelId="{704F53F7-2FD1-4CB1-AFD5-AFA6CAC88C06}">
      <dgm:prSet/>
      <dgm:spPr/>
      <dgm:t>
        <a:bodyPr/>
        <a:lstStyle/>
        <a:p>
          <a:r>
            <a:rPr lang="en-GB" dirty="0" smtClean="0"/>
            <a:t>Skills Capital</a:t>
          </a:r>
        </a:p>
      </dgm:t>
    </dgm:pt>
    <dgm:pt modelId="{E68BC0F9-1BF6-4C3D-8296-02B80F093EF7}" type="parTrans" cxnId="{67C89636-9185-4FD1-8673-2DB8D1BFDAE1}">
      <dgm:prSet/>
      <dgm:spPr/>
      <dgm:t>
        <a:bodyPr/>
        <a:lstStyle/>
        <a:p>
          <a:endParaRPr lang="en-GB"/>
        </a:p>
      </dgm:t>
    </dgm:pt>
    <dgm:pt modelId="{252BFB61-A8E6-4D99-909F-5EC31AA56705}" type="sibTrans" cxnId="{67C89636-9185-4FD1-8673-2DB8D1BFDAE1}">
      <dgm:prSet/>
      <dgm:spPr/>
      <dgm:t>
        <a:bodyPr/>
        <a:lstStyle/>
        <a:p>
          <a:endParaRPr lang="en-GB"/>
        </a:p>
      </dgm:t>
    </dgm:pt>
    <dgm:pt modelId="{10FC5BC1-66D3-4804-A0FB-24C153944E7A}">
      <dgm:prSet phldrT="[Text]" custT="1"/>
      <dgm:spPr/>
      <dgm:t>
        <a:bodyPr/>
        <a:lstStyle/>
        <a:p>
          <a:r>
            <a:rPr lang="en-GB" sz="1300" dirty="0" smtClean="0"/>
            <a:t>Site cleared and Ship Victory pub demolished and sub structure progressing well</a:t>
          </a:r>
          <a:endParaRPr lang="en-GB" sz="1300" dirty="0"/>
        </a:p>
      </dgm:t>
    </dgm:pt>
    <dgm:pt modelId="{871FA711-A04C-43A3-B7F5-9D81639C7FFD}" type="parTrans" cxnId="{9DD0538C-3168-4A50-9F6F-56BBD75EBCEE}">
      <dgm:prSet/>
      <dgm:spPr/>
      <dgm:t>
        <a:bodyPr/>
        <a:lstStyle/>
        <a:p>
          <a:endParaRPr lang="en-GB"/>
        </a:p>
      </dgm:t>
    </dgm:pt>
    <dgm:pt modelId="{46FAD998-2045-406E-B39B-79D5169D8FC0}" type="sibTrans" cxnId="{9DD0538C-3168-4A50-9F6F-56BBD75EBCEE}">
      <dgm:prSet/>
      <dgm:spPr/>
      <dgm:t>
        <a:bodyPr/>
        <a:lstStyle/>
        <a:p>
          <a:endParaRPr lang="en-GB"/>
        </a:p>
      </dgm:t>
    </dgm:pt>
    <dgm:pt modelId="{08BCCBEE-BA15-4BEE-AA28-F9793C1C43C4}">
      <dgm:prSet custT="1"/>
      <dgm:spPr/>
      <dgm:t>
        <a:bodyPr/>
        <a:lstStyle/>
        <a:p>
          <a:r>
            <a:rPr lang="en-GB" sz="1300" dirty="0" smtClean="0"/>
            <a:t>Asbestos removal and strip out works to the building complete</a:t>
          </a:r>
          <a:endParaRPr lang="en-GB" sz="1300" dirty="0"/>
        </a:p>
      </dgm:t>
    </dgm:pt>
    <dgm:pt modelId="{33E5CED1-4538-49C7-81ED-E9EB63A1FA62}" type="parTrans" cxnId="{5B118960-90A8-4141-9ED2-9D23A766DCB8}">
      <dgm:prSet/>
      <dgm:spPr/>
      <dgm:t>
        <a:bodyPr/>
        <a:lstStyle/>
        <a:p>
          <a:endParaRPr lang="en-GB"/>
        </a:p>
      </dgm:t>
    </dgm:pt>
    <dgm:pt modelId="{D41C7A33-9A9C-4982-BD52-EC5506EB3336}" type="sibTrans" cxnId="{5B118960-90A8-4141-9ED2-9D23A766DCB8}">
      <dgm:prSet/>
      <dgm:spPr/>
      <dgm:t>
        <a:bodyPr/>
        <a:lstStyle/>
        <a:p>
          <a:endParaRPr lang="en-GB"/>
        </a:p>
      </dgm:t>
    </dgm:pt>
    <dgm:pt modelId="{79B85D88-3DA6-485F-8683-3652C0210AA5}">
      <dgm:prSet custT="1"/>
      <dgm:spPr/>
      <dgm:t>
        <a:bodyPr/>
        <a:lstStyle/>
        <a:p>
          <a:r>
            <a:rPr lang="en-GB" sz="1300" dirty="0" smtClean="0"/>
            <a:t>Four projects approved for funding at Reaseheath College</a:t>
          </a:r>
          <a:endParaRPr lang="en-GB" sz="1300" dirty="0"/>
        </a:p>
      </dgm:t>
    </dgm:pt>
    <dgm:pt modelId="{0B789264-6526-45D8-AA4A-3D8A02682F0B}" type="parTrans" cxnId="{CBEEB47E-2CB0-4685-AA64-E797DBDE2B8C}">
      <dgm:prSet/>
      <dgm:spPr/>
      <dgm:t>
        <a:bodyPr/>
        <a:lstStyle/>
        <a:p>
          <a:endParaRPr lang="en-GB"/>
        </a:p>
      </dgm:t>
    </dgm:pt>
    <dgm:pt modelId="{BABC03A3-2F6E-4BA9-83B1-B8FB6FB118E2}" type="sibTrans" cxnId="{CBEEB47E-2CB0-4685-AA64-E797DBDE2B8C}">
      <dgm:prSet/>
      <dgm:spPr/>
      <dgm:t>
        <a:bodyPr/>
        <a:lstStyle/>
        <a:p>
          <a:endParaRPr lang="en-GB"/>
        </a:p>
      </dgm:t>
    </dgm:pt>
    <dgm:pt modelId="{0B76D4A1-5F79-4BDB-A36B-A5AE663F4D96}">
      <dgm:prSet phldrT="[Text]" custT="1"/>
      <dgm:spPr/>
      <dgm:t>
        <a:bodyPr/>
        <a:lstStyle/>
        <a:p>
          <a:r>
            <a:rPr lang="en-GB" sz="1300" dirty="0" smtClean="0"/>
            <a:t>Seed and early stage venture capital fund targeting life science businesses</a:t>
          </a:r>
          <a:endParaRPr lang="en-GB" sz="1300" dirty="0"/>
        </a:p>
      </dgm:t>
    </dgm:pt>
    <dgm:pt modelId="{E1718868-6145-47F2-BDBD-E747D3D0479B}" type="parTrans" cxnId="{EE77C00E-7A25-4FD7-B46F-011A6E5142B3}">
      <dgm:prSet/>
      <dgm:spPr/>
      <dgm:t>
        <a:bodyPr/>
        <a:lstStyle/>
        <a:p>
          <a:endParaRPr lang="en-GB"/>
        </a:p>
      </dgm:t>
    </dgm:pt>
    <dgm:pt modelId="{200969D4-819A-4DEC-8EA1-D83927E3E5A1}" type="sibTrans" cxnId="{EE77C00E-7A25-4FD7-B46F-011A6E5142B3}">
      <dgm:prSet/>
      <dgm:spPr/>
      <dgm:t>
        <a:bodyPr/>
        <a:lstStyle/>
        <a:p>
          <a:endParaRPr lang="en-GB"/>
        </a:p>
      </dgm:t>
    </dgm:pt>
    <dgm:pt modelId="{3169EE6A-3D25-4C8D-9996-C1DC63C163EA}">
      <dgm:prSet custT="1"/>
      <dgm:spPr/>
      <dgm:t>
        <a:bodyPr/>
        <a:lstStyle/>
        <a:p>
          <a:r>
            <a:rPr lang="en-GB" sz="1300" dirty="0" smtClean="0"/>
            <a:t>Procurement of main contractor for refurbishment well underway</a:t>
          </a:r>
          <a:endParaRPr lang="en-GB" sz="1300" dirty="0"/>
        </a:p>
      </dgm:t>
    </dgm:pt>
    <dgm:pt modelId="{99FC1825-9735-41B6-BED8-D79DAFFF6AD3}" type="parTrans" cxnId="{CF4F7270-35FE-4E1E-835D-92F526DC8ECA}">
      <dgm:prSet/>
      <dgm:spPr/>
      <dgm:t>
        <a:bodyPr/>
        <a:lstStyle/>
        <a:p>
          <a:endParaRPr lang="en-GB"/>
        </a:p>
      </dgm:t>
    </dgm:pt>
    <dgm:pt modelId="{CC7E50AA-D3A3-407D-B70F-138A39AF2577}" type="sibTrans" cxnId="{CF4F7270-35FE-4E1E-835D-92F526DC8ECA}">
      <dgm:prSet/>
      <dgm:spPr/>
      <dgm:t>
        <a:bodyPr/>
        <a:lstStyle/>
        <a:p>
          <a:endParaRPr lang="en-GB"/>
        </a:p>
      </dgm:t>
    </dgm:pt>
    <dgm:pt modelId="{BAD6E547-904D-4368-BAD5-4E2DCA312C14}">
      <dgm:prSet custT="1"/>
      <dgm:spPr/>
      <dgm:t>
        <a:bodyPr/>
        <a:lstStyle/>
        <a:p>
          <a:r>
            <a:rPr lang="en-GB" sz="1300" dirty="0" smtClean="0"/>
            <a:t>Including National Centre for Advanced Engineering and Agritech, Sports Science and Performance Academy, Learning Hub and Accommodation Block,  and an Employer focussed Hub</a:t>
          </a:r>
          <a:endParaRPr lang="en-GB" sz="1300" dirty="0"/>
        </a:p>
      </dgm:t>
    </dgm:pt>
    <dgm:pt modelId="{ACD936DD-D3BC-47C7-9FCC-412B494E95F4}" type="parTrans" cxnId="{2109EC5C-16C9-4092-9A27-DEFA02240AD2}">
      <dgm:prSet/>
      <dgm:spPr/>
      <dgm:t>
        <a:bodyPr/>
        <a:lstStyle/>
        <a:p>
          <a:endParaRPr lang="en-GB"/>
        </a:p>
      </dgm:t>
    </dgm:pt>
    <dgm:pt modelId="{D16A934B-606A-4087-98FD-BD4AAD3FD843}" type="sibTrans" cxnId="{2109EC5C-16C9-4092-9A27-DEFA02240AD2}">
      <dgm:prSet/>
      <dgm:spPr/>
      <dgm:t>
        <a:bodyPr/>
        <a:lstStyle/>
        <a:p>
          <a:endParaRPr lang="en-GB"/>
        </a:p>
      </dgm:t>
    </dgm:pt>
    <dgm:pt modelId="{1D37A3E6-C5AA-404E-9632-8FD101E4B4EE}">
      <dgm:prSet custT="1"/>
      <dgm:spPr/>
      <dgm:t>
        <a:bodyPr/>
        <a:lstStyle/>
        <a:p>
          <a:endParaRPr lang="en-GB" sz="1300" dirty="0"/>
        </a:p>
      </dgm:t>
    </dgm:pt>
    <dgm:pt modelId="{334163C7-0C80-4FAD-AADF-854267F1016A}" type="parTrans" cxnId="{9333934D-68BB-4111-8410-95652BAE97BB}">
      <dgm:prSet/>
      <dgm:spPr/>
      <dgm:t>
        <a:bodyPr/>
        <a:lstStyle/>
        <a:p>
          <a:endParaRPr lang="en-GB"/>
        </a:p>
      </dgm:t>
    </dgm:pt>
    <dgm:pt modelId="{EB63CBE9-0E8D-4144-9EA5-EEA4EA009207}" type="sibTrans" cxnId="{9333934D-68BB-4111-8410-95652BAE97BB}">
      <dgm:prSet/>
      <dgm:spPr/>
      <dgm:t>
        <a:bodyPr/>
        <a:lstStyle/>
        <a:p>
          <a:endParaRPr lang="en-GB"/>
        </a:p>
      </dgm:t>
    </dgm:pt>
    <dgm:pt modelId="{54AF04FE-8405-4650-AD9C-3C300187E6EA}">
      <dgm:prSet phldrT="[Text]"/>
      <dgm:spPr/>
      <dgm:t>
        <a:bodyPr/>
        <a:lstStyle/>
        <a:p>
          <a:r>
            <a:rPr lang="en-GB" dirty="0" smtClean="0"/>
            <a:t>Northgate Chester Central</a:t>
          </a:r>
          <a:endParaRPr lang="en-GB" dirty="0"/>
        </a:p>
      </dgm:t>
    </dgm:pt>
    <dgm:pt modelId="{31118A4D-FE45-4A9A-80BA-EB19F8E22CF4}" type="sibTrans" cxnId="{73A635E6-D4ED-4CC9-AD94-E366A2F6FABC}">
      <dgm:prSet/>
      <dgm:spPr/>
      <dgm:t>
        <a:bodyPr/>
        <a:lstStyle/>
        <a:p>
          <a:endParaRPr lang="en-GB"/>
        </a:p>
      </dgm:t>
    </dgm:pt>
    <dgm:pt modelId="{9BE79D3C-2B58-4B9A-A5F3-83CB175FBFEC}" type="parTrans" cxnId="{73A635E6-D4ED-4CC9-AD94-E366A2F6FABC}">
      <dgm:prSet/>
      <dgm:spPr/>
      <dgm:t>
        <a:bodyPr/>
        <a:lstStyle/>
        <a:p>
          <a:endParaRPr lang="en-GB"/>
        </a:p>
      </dgm:t>
    </dgm:pt>
    <dgm:pt modelId="{E27BA46D-A605-4473-829B-4A0D2453EF47}">
      <dgm:prSet phldrT="[Text]" custT="1"/>
      <dgm:spPr/>
      <dgm:t>
        <a:bodyPr/>
        <a:lstStyle/>
        <a:p>
          <a:r>
            <a:rPr lang="en-GB" sz="1300" dirty="0" smtClean="0"/>
            <a:t>Detailed design complete for public realm improvements for Frodsham Street/George Street</a:t>
          </a:r>
          <a:endParaRPr lang="en-GB" sz="1300" dirty="0"/>
        </a:p>
      </dgm:t>
    </dgm:pt>
    <dgm:pt modelId="{FCB6480E-9D1F-4AB1-87BF-050042D050CA}" type="parTrans" cxnId="{0232E02B-DEFC-4C57-9E8D-D8F2071E1263}">
      <dgm:prSet/>
      <dgm:spPr/>
      <dgm:t>
        <a:bodyPr/>
        <a:lstStyle/>
        <a:p>
          <a:endParaRPr lang="en-GB"/>
        </a:p>
      </dgm:t>
    </dgm:pt>
    <dgm:pt modelId="{DE528C88-5453-4F8D-870E-364D07B0F0E1}" type="sibTrans" cxnId="{0232E02B-DEFC-4C57-9E8D-D8F2071E1263}">
      <dgm:prSet/>
      <dgm:spPr/>
      <dgm:t>
        <a:bodyPr/>
        <a:lstStyle/>
        <a:p>
          <a:endParaRPr lang="en-GB"/>
        </a:p>
      </dgm:t>
    </dgm:pt>
    <dgm:pt modelId="{4546F5D9-BB67-4096-903F-535336B0C225}" type="pres">
      <dgm:prSet presAssocID="{7ECD9A0F-1BCF-48EE-ADBB-96F090508671}" presName="Name0" presStyleCnt="0">
        <dgm:presLayoutVars>
          <dgm:dir/>
          <dgm:animLvl val="lvl"/>
          <dgm:resizeHandles val="exact"/>
        </dgm:presLayoutVars>
      </dgm:prSet>
      <dgm:spPr/>
      <dgm:t>
        <a:bodyPr/>
        <a:lstStyle/>
        <a:p>
          <a:endParaRPr lang="en-GB"/>
        </a:p>
      </dgm:t>
    </dgm:pt>
    <dgm:pt modelId="{79BAA523-DCFE-412C-9372-FA9A9FA4F29C}" type="pres">
      <dgm:prSet presAssocID="{54AF04FE-8405-4650-AD9C-3C300187E6EA}" presName="linNode" presStyleCnt="0"/>
      <dgm:spPr/>
    </dgm:pt>
    <dgm:pt modelId="{C2FA2FF9-B367-45AA-BE04-F3135FAE3FAA}" type="pres">
      <dgm:prSet presAssocID="{54AF04FE-8405-4650-AD9C-3C300187E6EA}" presName="parentText" presStyleLbl="node1" presStyleIdx="0" presStyleCnt="5">
        <dgm:presLayoutVars>
          <dgm:chMax val="1"/>
          <dgm:bulletEnabled val="1"/>
        </dgm:presLayoutVars>
      </dgm:prSet>
      <dgm:spPr/>
      <dgm:t>
        <a:bodyPr/>
        <a:lstStyle/>
        <a:p>
          <a:endParaRPr lang="en-GB"/>
        </a:p>
      </dgm:t>
    </dgm:pt>
    <dgm:pt modelId="{DF92D423-6D48-449A-AC07-724E9CE90BB6}" type="pres">
      <dgm:prSet presAssocID="{54AF04FE-8405-4650-AD9C-3C300187E6EA}" presName="descendantText" presStyleLbl="alignAccFollowNode1" presStyleIdx="0" presStyleCnt="5" custScaleY="137516">
        <dgm:presLayoutVars>
          <dgm:bulletEnabled val="1"/>
        </dgm:presLayoutVars>
      </dgm:prSet>
      <dgm:spPr/>
      <dgm:t>
        <a:bodyPr/>
        <a:lstStyle/>
        <a:p>
          <a:endParaRPr lang="en-GB"/>
        </a:p>
      </dgm:t>
    </dgm:pt>
    <dgm:pt modelId="{AE130569-77D7-4F07-A3B0-93D29BC57CDF}" type="pres">
      <dgm:prSet presAssocID="{31118A4D-FE45-4A9A-80BA-EB19F8E22CF4}" presName="sp" presStyleCnt="0"/>
      <dgm:spPr/>
    </dgm:pt>
    <dgm:pt modelId="{AA236A91-08BB-4F3C-ADD2-B77AB125AFC2}" type="pres">
      <dgm:prSet presAssocID="{B5547408-06DE-4304-8D89-1D96C1BC4CF5}" presName="linNode" presStyleCnt="0"/>
      <dgm:spPr/>
    </dgm:pt>
    <dgm:pt modelId="{DBFA5A66-EDB1-433F-B478-79242C6D0EFD}" type="pres">
      <dgm:prSet presAssocID="{B5547408-06DE-4304-8D89-1D96C1BC4CF5}" presName="parentText" presStyleLbl="node1" presStyleIdx="1" presStyleCnt="5">
        <dgm:presLayoutVars>
          <dgm:chMax val="1"/>
          <dgm:bulletEnabled val="1"/>
        </dgm:presLayoutVars>
      </dgm:prSet>
      <dgm:spPr/>
      <dgm:t>
        <a:bodyPr/>
        <a:lstStyle/>
        <a:p>
          <a:endParaRPr lang="en-GB"/>
        </a:p>
      </dgm:t>
    </dgm:pt>
    <dgm:pt modelId="{EB1A756A-B2C4-4AEE-ACA0-EAE9922D6C9F}" type="pres">
      <dgm:prSet presAssocID="{B5547408-06DE-4304-8D89-1D96C1BC4CF5}" presName="descendantText" presStyleLbl="alignAccFollowNode1" presStyleIdx="1" presStyleCnt="5">
        <dgm:presLayoutVars>
          <dgm:bulletEnabled val="1"/>
        </dgm:presLayoutVars>
      </dgm:prSet>
      <dgm:spPr/>
      <dgm:t>
        <a:bodyPr/>
        <a:lstStyle/>
        <a:p>
          <a:endParaRPr lang="en-GB"/>
        </a:p>
      </dgm:t>
    </dgm:pt>
    <dgm:pt modelId="{EE2D377E-7633-4A11-9299-A501B2040C4B}" type="pres">
      <dgm:prSet presAssocID="{D98DB241-2CCC-4EF6-8BD3-13F9EF072F10}" presName="sp" presStyleCnt="0"/>
      <dgm:spPr/>
    </dgm:pt>
    <dgm:pt modelId="{C0B302DD-6EA0-4B32-B2EE-0BBC75D1DDB5}" type="pres">
      <dgm:prSet presAssocID="{9DE2B82C-07F5-426C-844C-FB534416F7F5}" presName="linNode" presStyleCnt="0"/>
      <dgm:spPr/>
    </dgm:pt>
    <dgm:pt modelId="{298FAAFD-3A85-4641-9CDE-FC3BE29E2A08}" type="pres">
      <dgm:prSet presAssocID="{9DE2B82C-07F5-426C-844C-FB534416F7F5}" presName="parentText" presStyleLbl="node1" presStyleIdx="2" presStyleCnt="5">
        <dgm:presLayoutVars>
          <dgm:chMax val="1"/>
          <dgm:bulletEnabled val="1"/>
        </dgm:presLayoutVars>
      </dgm:prSet>
      <dgm:spPr/>
      <dgm:t>
        <a:bodyPr/>
        <a:lstStyle/>
        <a:p>
          <a:endParaRPr lang="en-GB"/>
        </a:p>
      </dgm:t>
    </dgm:pt>
    <dgm:pt modelId="{E2E07CF5-0273-4839-81D8-98087F3A8FF8}" type="pres">
      <dgm:prSet presAssocID="{9DE2B82C-07F5-426C-844C-FB534416F7F5}" presName="descendantText" presStyleLbl="alignAccFollowNode1" presStyleIdx="2" presStyleCnt="5" custScaleY="135937">
        <dgm:presLayoutVars>
          <dgm:bulletEnabled val="1"/>
        </dgm:presLayoutVars>
      </dgm:prSet>
      <dgm:spPr/>
      <dgm:t>
        <a:bodyPr/>
        <a:lstStyle/>
        <a:p>
          <a:endParaRPr lang="en-GB"/>
        </a:p>
      </dgm:t>
    </dgm:pt>
    <dgm:pt modelId="{6D3B44F9-043F-416F-9881-B109655DB321}" type="pres">
      <dgm:prSet presAssocID="{C0B7F50A-0EE2-4E6F-A3C1-49954438EE1A}" presName="sp" presStyleCnt="0"/>
      <dgm:spPr/>
    </dgm:pt>
    <dgm:pt modelId="{2C4BF36C-8A94-4553-ACA8-AB7850F55696}" type="pres">
      <dgm:prSet presAssocID="{7A4170C3-BE96-4EC3-9505-F22967521EBA}" presName="linNode" presStyleCnt="0"/>
      <dgm:spPr/>
    </dgm:pt>
    <dgm:pt modelId="{1A1015DF-F70D-4867-A36D-1269EE089C32}" type="pres">
      <dgm:prSet presAssocID="{7A4170C3-BE96-4EC3-9505-F22967521EBA}" presName="parentText" presStyleLbl="node1" presStyleIdx="3" presStyleCnt="5">
        <dgm:presLayoutVars>
          <dgm:chMax val="1"/>
          <dgm:bulletEnabled val="1"/>
        </dgm:presLayoutVars>
      </dgm:prSet>
      <dgm:spPr/>
      <dgm:t>
        <a:bodyPr/>
        <a:lstStyle/>
        <a:p>
          <a:endParaRPr lang="en-GB"/>
        </a:p>
      </dgm:t>
    </dgm:pt>
    <dgm:pt modelId="{139A63F8-6EA3-4978-A308-497E10535AC9}" type="pres">
      <dgm:prSet presAssocID="{7A4170C3-BE96-4EC3-9505-F22967521EBA}" presName="descendantText" presStyleLbl="alignAccFollowNode1" presStyleIdx="3" presStyleCnt="5">
        <dgm:presLayoutVars>
          <dgm:bulletEnabled val="1"/>
        </dgm:presLayoutVars>
      </dgm:prSet>
      <dgm:spPr/>
      <dgm:t>
        <a:bodyPr/>
        <a:lstStyle/>
        <a:p>
          <a:endParaRPr lang="en-GB"/>
        </a:p>
      </dgm:t>
    </dgm:pt>
    <dgm:pt modelId="{88868D17-0E2C-4955-853F-3AF607F01BA6}" type="pres">
      <dgm:prSet presAssocID="{526B42FC-4DC2-4855-A77A-1D03FD47E6C8}" presName="sp" presStyleCnt="0"/>
      <dgm:spPr/>
    </dgm:pt>
    <dgm:pt modelId="{9264C5F9-F1AA-4F92-BAF6-CE4A9BCEAE24}" type="pres">
      <dgm:prSet presAssocID="{704F53F7-2FD1-4CB1-AFD5-AFA6CAC88C06}" presName="linNode" presStyleCnt="0"/>
      <dgm:spPr/>
    </dgm:pt>
    <dgm:pt modelId="{F93F88DB-6368-403D-B85B-D164BD010B2A}" type="pres">
      <dgm:prSet presAssocID="{704F53F7-2FD1-4CB1-AFD5-AFA6CAC88C06}" presName="parentText" presStyleLbl="node1" presStyleIdx="4" presStyleCnt="5">
        <dgm:presLayoutVars>
          <dgm:chMax val="1"/>
          <dgm:bulletEnabled val="1"/>
        </dgm:presLayoutVars>
      </dgm:prSet>
      <dgm:spPr/>
      <dgm:t>
        <a:bodyPr/>
        <a:lstStyle/>
        <a:p>
          <a:endParaRPr lang="en-GB"/>
        </a:p>
      </dgm:t>
    </dgm:pt>
    <dgm:pt modelId="{AD4212EF-A4B1-4E14-BA21-488E300A8810}" type="pres">
      <dgm:prSet presAssocID="{704F53F7-2FD1-4CB1-AFD5-AFA6CAC88C06}" presName="descendantText" presStyleLbl="alignAccFollowNode1" presStyleIdx="4" presStyleCnt="5">
        <dgm:presLayoutVars>
          <dgm:bulletEnabled val="1"/>
        </dgm:presLayoutVars>
      </dgm:prSet>
      <dgm:spPr/>
      <dgm:t>
        <a:bodyPr/>
        <a:lstStyle/>
        <a:p>
          <a:endParaRPr lang="en-GB"/>
        </a:p>
      </dgm:t>
    </dgm:pt>
  </dgm:ptLst>
  <dgm:cxnLst>
    <dgm:cxn modelId="{A39507BB-1FBD-490C-8313-EA2EBE6D6E88}" srcId="{54AF04FE-8405-4650-AD9C-3C300187E6EA}" destId="{1C9A75A3-06E0-43EE-8D3A-A7C3FD316CE1}" srcOrd="0" destOrd="0" parTransId="{B6CA2430-28B6-4FF9-8C56-430F92A2B2C8}" sibTransId="{4AF166BA-0D90-4222-85AC-F8DA1C931903}"/>
    <dgm:cxn modelId="{61E4DB3A-CBD9-4978-955D-CD427FA59311}" srcId="{7ECD9A0F-1BCF-48EE-ADBB-96F090508671}" destId="{B5547408-06DE-4304-8D89-1D96C1BC4CF5}" srcOrd="1" destOrd="0" parTransId="{B510608A-FBB4-446F-9903-D8591A5DE985}" sibTransId="{D98DB241-2CCC-4EF6-8BD3-13F9EF072F10}"/>
    <dgm:cxn modelId="{2B19B199-5B86-4B95-ACC8-4792A93A5601}" srcId="{B5547408-06DE-4304-8D89-1D96C1BC4CF5}" destId="{DEE24622-2D7B-4FB9-99EF-6DBF72E323E9}" srcOrd="0" destOrd="0" parTransId="{0D74F92A-16A9-4729-9FA5-6DFA131BF76C}" sibTransId="{95A12B8C-1CC5-4444-BD9F-5AAA5C1EEA74}"/>
    <dgm:cxn modelId="{CF4F7270-35FE-4E1E-835D-92F526DC8ECA}" srcId="{7A4170C3-BE96-4EC3-9505-F22967521EBA}" destId="{3169EE6A-3D25-4C8D-9996-C1DC63C163EA}" srcOrd="1" destOrd="0" parTransId="{99FC1825-9735-41B6-BED8-D79DAFFF6AD3}" sibTransId="{CC7E50AA-D3A3-407D-B70F-138A39AF2577}"/>
    <dgm:cxn modelId="{2109EC5C-16C9-4092-9A27-DEFA02240AD2}" srcId="{704F53F7-2FD1-4CB1-AFD5-AFA6CAC88C06}" destId="{BAD6E547-904D-4368-BAD5-4E2DCA312C14}" srcOrd="1" destOrd="0" parTransId="{ACD936DD-D3BC-47C7-9FCC-412B494E95F4}" sibTransId="{D16A934B-606A-4087-98FD-BD4AAD3FD843}"/>
    <dgm:cxn modelId="{CB671437-C8A4-43EA-858F-40DDDB3BA37D}" type="presOf" srcId="{3169EE6A-3D25-4C8D-9996-C1DC63C163EA}" destId="{139A63F8-6EA3-4978-A308-497E10535AC9}" srcOrd="0" destOrd="1" presId="urn:microsoft.com/office/officeart/2005/8/layout/vList5"/>
    <dgm:cxn modelId="{633FD3F7-D5B1-47FA-B924-5B10906F9782}" type="presOf" srcId="{7ECD9A0F-1BCF-48EE-ADBB-96F090508671}" destId="{4546F5D9-BB67-4096-903F-535336B0C225}" srcOrd="0" destOrd="0" presId="urn:microsoft.com/office/officeart/2005/8/layout/vList5"/>
    <dgm:cxn modelId="{EBAABD7D-D5EB-43B5-A1C8-989069BA8920}" type="presOf" srcId="{BAD6E547-904D-4368-BAD5-4E2DCA312C14}" destId="{AD4212EF-A4B1-4E14-BA21-488E300A8810}" srcOrd="0" destOrd="1" presId="urn:microsoft.com/office/officeart/2005/8/layout/vList5"/>
    <dgm:cxn modelId="{9DEFBE11-C93C-4000-86A1-5E1FF05E63B8}" type="presOf" srcId="{08BCCBEE-BA15-4BEE-AA28-F9793C1C43C4}" destId="{139A63F8-6EA3-4978-A308-497E10535AC9}" srcOrd="0" destOrd="0" presId="urn:microsoft.com/office/officeart/2005/8/layout/vList5"/>
    <dgm:cxn modelId="{14FD2591-B68C-4AAA-BF02-7344BF5357FD}" type="presOf" srcId="{1259E6EA-AEF5-4758-BA8D-02BEDFDBDC1E}" destId="{EB1A756A-B2C4-4AEE-ACA0-EAE9922D6C9F}" srcOrd="0" destOrd="1" presId="urn:microsoft.com/office/officeart/2005/8/layout/vList5"/>
    <dgm:cxn modelId="{27739681-4C02-4B1E-A291-BD3163089E51}" srcId="{B5547408-06DE-4304-8D89-1D96C1BC4CF5}" destId="{1259E6EA-AEF5-4758-BA8D-02BEDFDBDC1E}" srcOrd="1" destOrd="0" parTransId="{6FE11016-E517-4DDA-BD0A-EE453FE32539}" sibTransId="{53E8DDB5-2160-48A1-80BF-B64A92D75D9D}"/>
    <dgm:cxn modelId="{9333934D-68BB-4111-8410-95652BAE97BB}" srcId="{704F53F7-2FD1-4CB1-AFD5-AFA6CAC88C06}" destId="{1D37A3E6-C5AA-404E-9632-8FD101E4B4EE}" srcOrd="2" destOrd="0" parTransId="{334163C7-0C80-4FAD-AADF-854267F1016A}" sibTransId="{EB63CBE9-0E8D-4144-9EA5-EEA4EA009207}"/>
    <dgm:cxn modelId="{72045D97-F11D-4765-919C-DFFC7749697C}" type="presOf" srcId="{54AF04FE-8405-4650-AD9C-3C300187E6EA}" destId="{C2FA2FF9-B367-45AA-BE04-F3135FAE3FAA}" srcOrd="0" destOrd="0" presId="urn:microsoft.com/office/officeart/2005/8/layout/vList5"/>
    <dgm:cxn modelId="{71F97C89-0EA2-45F4-99CF-E64643B59A30}" type="presOf" srcId="{704F53F7-2FD1-4CB1-AFD5-AFA6CAC88C06}" destId="{F93F88DB-6368-403D-B85B-D164BD010B2A}" srcOrd="0" destOrd="0" presId="urn:microsoft.com/office/officeart/2005/8/layout/vList5"/>
    <dgm:cxn modelId="{092B1A61-4ED9-40A7-8638-AC90828FC8BA}" type="presOf" srcId="{EB462941-6101-4580-BB09-79DA66BBEE01}" destId="{E2E07CF5-0273-4839-81D8-98087F3A8FF8}" srcOrd="0" destOrd="0" presId="urn:microsoft.com/office/officeart/2005/8/layout/vList5"/>
    <dgm:cxn modelId="{247237CE-AC81-41F0-B202-0127D0F8822E}" type="presOf" srcId="{79B85D88-3DA6-485F-8683-3652C0210AA5}" destId="{AD4212EF-A4B1-4E14-BA21-488E300A8810}" srcOrd="0" destOrd="0" presId="urn:microsoft.com/office/officeart/2005/8/layout/vList5"/>
    <dgm:cxn modelId="{9DD0538C-3168-4A50-9F6F-56BBD75EBCEE}" srcId="{54AF04FE-8405-4650-AD9C-3C300187E6EA}" destId="{10FC5BC1-66D3-4804-A0FB-24C153944E7A}" srcOrd="1" destOrd="0" parTransId="{871FA711-A04C-43A3-B7F5-9D81639C7FFD}" sibTransId="{46FAD998-2045-406E-B39B-79D5169D8FC0}"/>
    <dgm:cxn modelId="{F0495DEC-FD14-4AAB-A17B-5645FB647C17}" srcId="{7ECD9A0F-1BCF-48EE-ADBB-96F090508671}" destId="{7A4170C3-BE96-4EC3-9505-F22967521EBA}" srcOrd="3" destOrd="0" parTransId="{C56C0CE9-82F4-41C5-B8C6-CEE8172604A2}" sibTransId="{526B42FC-4DC2-4855-A77A-1D03FD47E6C8}"/>
    <dgm:cxn modelId="{D985B3F2-4781-48A3-B66C-92951E2FBB25}" srcId="{9DE2B82C-07F5-426C-844C-FB534416F7F5}" destId="{EB462941-6101-4580-BB09-79DA66BBEE01}" srcOrd="0" destOrd="0" parTransId="{1AD14A38-2999-4B01-8D86-B682CDB7FE64}" sibTransId="{753112D7-CF66-4552-A119-DC4E0D027DCF}"/>
    <dgm:cxn modelId="{67C89636-9185-4FD1-8673-2DB8D1BFDAE1}" srcId="{7ECD9A0F-1BCF-48EE-ADBB-96F090508671}" destId="{704F53F7-2FD1-4CB1-AFD5-AFA6CAC88C06}" srcOrd="4" destOrd="0" parTransId="{E68BC0F9-1BF6-4C3D-8296-02B80F093EF7}" sibTransId="{252BFB61-A8E6-4D99-909F-5EC31AA56705}"/>
    <dgm:cxn modelId="{CBEEB47E-2CB0-4685-AA64-E797DBDE2B8C}" srcId="{704F53F7-2FD1-4CB1-AFD5-AFA6CAC88C06}" destId="{79B85D88-3DA6-485F-8683-3652C0210AA5}" srcOrd="0" destOrd="0" parTransId="{0B789264-6526-45D8-AA4A-3D8A02682F0B}" sibTransId="{BABC03A3-2F6E-4BA9-83B1-B8FB6FB118E2}"/>
    <dgm:cxn modelId="{0232E02B-DEFC-4C57-9E8D-D8F2071E1263}" srcId="{54AF04FE-8405-4650-AD9C-3C300187E6EA}" destId="{E27BA46D-A605-4473-829B-4A0D2453EF47}" srcOrd="2" destOrd="0" parTransId="{FCB6480E-9D1F-4AB1-87BF-050042D050CA}" sibTransId="{DE528C88-5453-4F8D-870E-364D07B0F0E1}"/>
    <dgm:cxn modelId="{B43FBB81-AFEF-420A-ADF8-E28540F38887}" type="presOf" srcId="{DEE24622-2D7B-4FB9-99EF-6DBF72E323E9}" destId="{EB1A756A-B2C4-4AEE-ACA0-EAE9922D6C9F}" srcOrd="0" destOrd="0" presId="urn:microsoft.com/office/officeart/2005/8/layout/vList5"/>
    <dgm:cxn modelId="{51142EC6-9616-4081-88A2-FBD94E6B4D54}" type="presOf" srcId="{0B76D4A1-5F79-4BDB-A36B-A5AE663F4D96}" destId="{E2E07CF5-0273-4839-81D8-98087F3A8FF8}" srcOrd="0" destOrd="2" presId="urn:microsoft.com/office/officeart/2005/8/layout/vList5"/>
    <dgm:cxn modelId="{90B81603-33C7-4ECB-92B2-895076160A44}" type="presOf" srcId="{E27BA46D-A605-4473-829B-4A0D2453EF47}" destId="{DF92D423-6D48-449A-AC07-724E9CE90BB6}" srcOrd="0" destOrd="2" presId="urn:microsoft.com/office/officeart/2005/8/layout/vList5"/>
    <dgm:cxn modelId="{768D5E83-C592-47DD-BBCC-A5A36F628AD4}" srcId="{7ECD9A0F-1BCF-48EE-ADBB-96F090508671}" destId="{9DE2B82C-07F5-426C-844C-FB534416F7F5}" srcOrd="2" destOrd="0" parTransId="{734A345D-123D-462E-844D-DE405AB8C5D7}" sibTransId="{C0B7F50A-0EE2-4E6F-A3C1-49954438EE1A}"/>
    <dgm:cxn modelId="{5B118960-90A8-4141-9ED2-9D23A766DCB8}" srcId="{7A4170C3-BE96-4EC3-9505-F22967521EBA}" destId="{08BCCBEE-BA15-4BEE-AA28-F9793C1C43C4}" srcOrd="0" destOrd="0" parTransId="{33E5CED1-4538-49C7-81ED-E9EB63A1FA62}" sibTransId="{D41C7A33-9A9C-4982-BD52-EC5506EB3336}"/>
    <dgm:cxn modelId="{A45BC1CB-C3C1-4101-B440-34F4217BBF90}" type="presOf" srcId="{10FC5BC1-66D3-4804-A0FB-24C153944E7A}" destId="{DF92D423-6D48-449A-AC07-724E9CE90BB6}" srcOrd="0" destOrd="1" presId="urn:microsoft.com/office/officeart/2005/8/layout/vList5"/>
    <dgm:cxn modelId="{7524AF48-6DB9-4009-95F3-3AFB207DF3A9}" type="presOf" srcId="{1C9A75A3-06E0-43EE-8D3A-A7C3FD316CE1}" destId="{DF92D423-6D48-449A-AC07-724E9CE90BB6}" srcOrd="0" destOrd="0" presId="urn:microsoft.com/office/officeart/2005/8/layout/vList5"/>
    <dgm:cxn modelId="{550A89B1-C6FC-40E0-901D-BB219A3FDEA1}" type="presOf" srcId="{1D37A3E6-C5AA-404E-9632-8FD101E4B4EE}" destId="{AD4212EF-A4B1-4E14-BA21-488E300A8810}" srcOrd="0" destOrd="2" presId="urn:microsoft.com/office/officeart/2005/8/layout/vList5"/>
    <dgm:cxn modelId="{73A635E6-D4ED-4CC9-AD94-E366A2F6FABC}" srcId="{7ECD9A0F-1BCF-48EE-ADBB-96F090508671}" destId="{54AF04FE-8405-4650-AD9C-3C300187E6EA}" srcOrd="0" destOrd="0" parTransId="{9BE79D3C-2B58-4B9A-A5F3-83CB175FBFEC}" sibTransId="{31118A4D-FE45-4A9A-80BA-EB19F8E22CF4}"/>
    <dgm:cxn modelId="{5C6B5AC9-AC6D-4EAA-B560-CAE38892CF4C}" type="presOf" srcId="{42E62700-F9FE-46C5-B0E7-F33C613E3CE7}" destId="{E2E07CF5-0273-4839-81D8-98087F3A8FF8}" srcOrd="0" destOrd="1" presId="urn:microsoft.com/office/officeart/2005/8/layout/vList5"/>
    <dgm:cxn modelId="{EAF38F79-A19A-4224-908F-D69803BFA736}" type="presOf" srcId="{7A4170C3-BE96-4EC3-9505-F22967521EBA}" destId="{1A1015DF-F70D-4867-A36D-1269EE089C32}" srcOrd="0" destOrd="0" presId="urn:microsoft.com/office/officeart/2005/8/layout/vList5"/>
    <dgm:cxn modelId="{A1C3EDBC-6DD0-451A-8364-28544DC13A6C}" type="presOf" srcId="{B5547408-06DE-4304-8D89-1D96C1BC4CF5}" destId="{DBFA5A66-EDB1-433F-B478-79242C6D0EFD}" srcOrd="0" destOrd="0" presId="urn:microsoft.com/office/officeart/2005/8/layout/vList5"/>
    <dgm:cxn modelId="{38645889-79DF-4502-ACAF-130251E4CC3D}" srcId="{9DE2B82C-07F5-426C-844C-FB534416F7F5}" destId="{42E62700-F9FE-46C5-B0E7-F33C613E3CE7}" srcOrd="1" destOrd="0" parTransId="{DDC7F247-E1C7-4587-AF52-C898CE9918BC}" sibTransId="{82B72A6F-F490-4C37-9993-884A584AC38B}"/>
    <dgm:cxn modelId="{EE77C00E-7A25-4FD7-B46F-011A6E5142B3}" srcId="{9DE2B82C-07F5-426C-844C-FB534416F7F5}" destId="{0B76D4A1-5F79-4BDB-A36B-A5AE663F4D96}" srcOrd="2" destOrd="0" parTransId="{E1718868-6145-47F2-BDBD-E747D3D0479B}" sibTransId="{200969D4-819A-4DEC-8EA1-D83927E3E5A1}"/>
    <dgm:cxn modelId="{637DA70D-C551-4635-8B3D-222F2233E7D0}" type="presOf" srcId="{9DE2B82C-07F5-426C-844C-FB534416F7F5}" destId="{298FAAFD-3A85-4641-9CDE-FC3BE29E2A08}" srcOrd="0" destOrd="0" presId="urn:microsoft.com/office/officeart/2005/8/layout/vList5"/>
    <dgm:cxn modelId="{ADBBA132-41C5-4C7D-A75B-2732E20E267C}" type="presParOf" srcId="{4546F5D9-BB67-4096-903F-535336B0C225}" destId="{79BAA523-DCFE-412C-9372-FA9A9FA4F29C}" srcOrd="0" destOrd="0" presId="urn:microsoft.com/office/officeart/2005/8/layout/vList5"/>
    <dgm:cxn modelId="{0E84133C-FA4B-4938-9989-F582DA50952D}" type="presParOf" srcId="{79BAA523-DCFE-412C-9372-FA9A9FA4F29C}" destId="{C2FA2FF9-B367-45AA-BE04-F3135FAE3FAA}" srcOrd="0" destOrd="0" presId="urn:microsoft.com/office/officeart/2005/8/layout/vList5"/>
    <dgm:cxn modelId="{6CB02911-5A38-42D9-868B-75996D9B879D}" type="presParOf" srcId="{79BAA523-DCFE-412C-9372-FA9A9FA4F29C}" destId="{DF92D423-6D48-449A-AC07-724E9CE90BB6}" srcOrd="1" destOrd="0" presId="urn:microsoft.com/office/officeart/2005/8/layout/vList5"/>
    <dgm:cxn modelId="{F2F91012-668E-4630-AEDE-BFBE22790255}" type="presParOf" srcId="{4546F5D9-BB67-4096-903F-535336B0C225}" destId="{AE130569-77D7-4F07-A3B0-93D29BC57CDF}" srcOrd="1" destOrd="0" presId="urn:microsoft.com/office/officeart/2005/8/layout/vList5"/>
    <dgm:cxn modelId="{29FE8831-1BDC-4932-878E-D6AC7E78DC6B}" type="presParOf" srcId="{4546F5D9-BB67-4096-903F-535336B0C225}" destId="{AA236A91-08BB-4F3C-ADD2-B77AB125AFC2}" srcOrd="2" destOrd="0" presId="urn:microsoft.com/office/officeart/2005/8/layout/vList5"/>
    <dgm:cxn modelId="{CFCE8D42-F393-4CA5-833E-F3BF135EF906}" type="presParOf" srcId="{AA236A91-08BB-4F3C-ADD2-B77AB125AFC2}" destId="{DBFA5A66-EDB1-433F-B478-79242C6D0EFD}" srcOrd="0" destOrd="0" presId="urn:microsoft.com/office/officeart/2005/8/layout/vList5"/>
    <dgm:cxn modelId="{07237E45-E4E3-494E-8AB9-194026575A74}" type="presParOf" srcId="{AA236A91-08BB-4F3C-ADD2-B77AB125AFC2}" destId="{EB1A756A-B2C4-4AEE-ACA0-EAE9922D6C9F}" srcOrd="1" destOrd="0" presId="urn:microsoft.com/office/officeart/2005/8/layout/vList5"/>
    <dgm:cxn modelId="{342F20DE-6CD8-45CD-A80A-0B01B877CA8F}" type="presParOf" srcId="{4546F5D9-BB67-4096-903F-535336B0C225}" destId="{EE2D377E-7633-4A11-9299-A501B2040C4B}" srcOrd="3" destOrd="0" presId="urn:microsoft.com/office/officeart/2005/8/layout/vList5"/>
    <dgm:cxn modelId="{8F304795-3486-4A03-8C2E-4A8A21770BF5}" type="presParOf" srcId="{4546F5D9-BB67-4096-903F-535336B0C225}" destId="{C0B302DD-6EA0-4B32-B2EE-0BBC75D1DDB5}" srcOrd="4" destOrd="0" presId="urn:microsoft.com/office/officeart/2005/8/layout/vList5"/>
    <dgm:cxn modelId="{9B667742-4BBA-4794-AC70-517A78E93E88}" type="presParOf" srcId="{C0B302DD-6EA0-4B32-B2EE-0BBC75D1DDB5}" destId="{298FAAFD-3A85-4641-9CDE-FC3BE29E2A08}" srcOrd="0" destOrd="0" presId="urn:microsoft.com/office/officeart/2005/8/layout/vList5"/>
    <dgm:cxn modelId="{83898692-E3AD-4A38-A3E7-D497B3D7ECA3}" type="presParOf" srcId="{C0B302DD-6EA0-4B32-B2EE-0BBC75D1DDB5}" destId="{E2E07CF5-0273-4839-81D8-98087F3A8FF8}" srcOrd="1" destOrd="0" presId="urn:microsoft.com/office/officeart/2005/8/layout/vList5"/>
    <dgm:cxn modelId="{3BB55121-0E42-4B15-A29F-D3558124609A}" type="presParOf" srcId="{4546F5D9-BB67-4096-903F-535336B0C225}" destId="{6D3B44F9-043F-416F-9881-B109655DB321}" srcOrd="5" destOrd="0" presId="urn:microsoft.com/office/officeart/2005/8/layout/vList5"/>
    <dgm:cxn modelId="{1DE36C4D-F804-4FCC-AA45-DD8504E690F8}" type="presParOf" srcId="{4546F5D9-BB67-4096-903F-535336B0C225}" destId="{2C4BF36C-8A94-4553-ACA8-AB7850F55696}" srcOrd="6" destOrd="0" presId="urn:microsoft.com/office/officeart/2005/8/layout/vList5"/>
    <dgm:cxn modelId="{C7377322-25A0-4F5D-AFEA-D751F2D3A47B}" type="presParOf" srcId="{2C4BF36C-8A94-4553-ACA8-AB7850F55696}" destId="{1A1015DF-F70D-4867-A36D-1269EE089C32}" srcOrd="0" destOrd="0" presId="urn:microsoft.com/office/officeart/2005/8/layout/vList5"/>
    <dgm:cxn modelId="{FDC61ADB-471E-434B-9F57-994C6590B2F0}" type="presParOf" srcId="{2C4BF36C-8A94-4553-ACA8-AB7850F55696}" destId="{139A63F8-6EA3-4978-A308-497E10535AC9}" srcOrd="1" destOrd="0" presId="urn:microsoft.com/office/officeart/2005/8/layout/vList5"/>
    <dgm:cxn modelId="{7B763EA1-FEC6-4B5D-85F2-EFD420757AAE}" type="presParOf" srcId="{4546F5D9-BB67-4096-903F-535336B0C225}" destId="{88868D17-0E2C-4955-853F-3AF607F01BA6}" srcOrd="7" destOrd="0" presId="urn:microsoft.com/office/officeart/2005/8/layout/vList5"/>
    <dgm:cxn modelId="{C30A57C0-4CF4-498D-8B10-2600157CBACF}" type="presParOf" srcId="{4546F5D9-BB67-4096-903F-535336B0C225}" destId="{9264C5F9-F1AA-4F92-BAF6-CE4A9BCEAE24}" srcOrd="8" destOrd="0" presId="urn:microsoft.com/office/officeart/2005/8/layout/vList5"/>
    <dgm:cxn modelId="{EBBEAC60-9ECD-4C56-9ADC-07A6DE11FB3B}" type="presParOf" srcId="{9264C5F9-F1AA-4F92-BAF6-CE4A9BCEAE24}" destId="{F93F88DB-6368-403D-B85B-D164BD010B2A}" srcOrd="0" destOrd="0" presId="urn:microsoft.com/office/officeart/2005/8/layout/vList5"/>
    <dgm:cxn modelId="{7378323D-80B1-44E0-AF6F-9CA8BAA438FC}" type="presParOf" srcId="{9264C5F9-F1AA-4F92-BAF6-CE4A9BCEAE24}" destId="{AD4212EF-A4B1-4E14-BA21-488E300A8810}"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ECD9A0F-1BCF-48EE-ADBB-96F09050867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4546F5D9-BB67-4096-903F-535336B0C225}" type="pres">
      <dgm:prSet presAssocID="{7ECD9A0F-1BCF-48EE-ADBB-96F090508671}" presName="Name0" presStyleCnt="0">
        <dgm:presLayoutVars>
          <dgm:dir/>
          <dgm:animLvl val="lvl"/>
          <dgm:resizeHandles val="exact"/>
        </dgm:presLayoutVars>
      </dgm:prSet>
      <dgm:spPr/>
      <dgm:t>
        <a:bodyPr/>
        <a:lstStyle/>
        <a:p>
          <a:endParaRPr lang="en-GB"/>
        </a:p>
      </dgm:t>
    </dgm:pt>
  </dgm:ptLst>
  <dgm:cxnLst>
    <dgm:cxn modelId="{6DA247C7-7D05-479C-A982-68B1F0AFA77C}" type="presOf" srcId="{7ECD9A0F-1BCF-48EE-ADBB-96F090508671}" destId="{4546F5D9-BB67-4096-903F-535336B0C22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ECD9A0F-1BCF-48EE-ADBB-96F09050867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4546F5D9-BB67-4096-903F-535336B0C225}" type="pres">
      <dgm:prSet presAssocID="{7ECD9A0F-1BCF-48EE-ADBB-96F090508671}" presName="Name0" presStyleCnt="0">
        <dgm:presLayoutVars>
          <dgm:dir/>
          <dgm:animLvl val="lvl"/>
          <dgm:resizeHandles val="exact"/>
        </dgm:presLayoutVars>
      </dgm:prSet>
      <dgm:spPr/>
      <dgm:t>
        <a:bodyPr/>
        <a:lstStyle/>
        <a:p>
          <a:endParaRPr lang="en-GB"/>
        </a:p>
      </dgm:t>
    </dgm:pt>
  </dgm:ptLst>
  <dgm:cxnLst>
    <dgm:cxn modelId="{77F88031-09BA-451E-8F63-2781813B6670}" type="presOf" srcId="{7ECD9A0F-1BCF-48EE-ADBB-96F090508671}" destId="{4546F5D9-BB67-4096-903F-535336B0C22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ECD9A0F-1BCF-48EE-ADBB-96F09050867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4546F5D9-BB67-4096-903F-535336B0C225}" type="pres">
      <dgm:prSet presAssocID="{7ECD9A0F-1BCF-48EE-ADBB-96F090508671}" presName="Name0" presStyleCnt="0">
        <dgm:presLayoutVars>
          <dgm:dir/>
          <dgm:animLvl val="lvl"/>
          <dgm:resizeHandles val="exact"/>
        </dgm:presLayoutVars>
      </dgm:prSet>
      <dgm:spPr/>
      <dgm:t>
        <a:bodyPr/>
        <a:lstStyle/>
        <a:p>
          <a:endParaRPr lang="en-GB"/>
        </a:p>
      </dgm:t>
    </dgm:pt>
  </dgm:ptLst>
  <dgm:cxnLst>
    <dgm:cxn modelId="{DA998D85-FC8A-48CE-8996-437320C4D68A}" type="presOf" srcId="{7ECD9A0F-1BCF-48EE-ADBB-96F090508671}" destId="{4546F5D9-BB67-4096-903F-535336B0C22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CD9A0F-1BCF-48EE-ADBB-96F09050867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4546F5D9-BB67-4096-903F-535336B0C225}" type="pres">
      <dgm:prSet presAssocID="{7ECD9A0F-1BCF-48EE-ADBB-96F090508671}" presName="Name0" presStyleCnt="0">
        <dgm:presLayoutVars>
          <dgm:dir/>
          <dgm:animLvl val="lvl"/>
          <dgm:resizeHandles val="exact"/>
        </dgm:presLayoutVars>
      </dgm:prSet>
      <dgm:spPr/>
      <dgm:t>
        <a:bodyPr/>
        <a:lstStyle/>
        <a:p>
          <a:endParaRPr lang="en-GB"/>
        </a:p>
      </dgm:t>
    </dgm:pt>
  </dgm:ptLst>
  <dgm:cxnLst>
    <dgm:cxn modelId="{18419017-A1B5-4244-8230-253D4B0B41F0}" type="presOf" srcId="{7ECD9A0F-1BCF-48EE-ADBB-96F090508671}" destId="{4546F5D9-BB67-4096-903F-535336B0C22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CD9A0F-1BCF-48EE-ADBB-96F09050867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4546F5D9-BB67-4096-903F-535336B0C225}" type="pres">
      <dgm:prSet presAssocID="{7ECD9A0F-1BCF-48EE-ADBB-96F090508671}" presName="Name0" presStyleCnt="0">
        <dgm:presLayoutVars>
          <dgm:dir/>
          <dgm:animLvl val="lvl"/>
          <dgm:resizeHandles val="exact"/>
        </dgm:presLayoutVars>
      </dgm:prSet>
      <dgm:spPr/>
      <dgm:t>
        <a:bodyPr/>
        <a:lstStyle/>
        <a:p>
          <a:endParaRPr lang="en-GB"/>
        </a:p>
      </dgm:t>
    </dgm:pt>
  </dgm:ptLst>
  <dgm:cxnLst>
    <dgm:cxn modelId="{CFE9F90F-8BB8-4107-AFE3-A4784C452A68}" type="presOf" srcId="{7ECD9A0F-1BCF-48EE-ADBB-96F090508671}" destId="{4546F5D9-BB67-4096-903F-535336B0C22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CD9A0F-1BCF-48EE-ADBB-96F09050867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4546F5D9-BB67-4096-903F-535336B0C225}" type="pres">
      <dgm:prSet presAssocID="{7ECD9A0F-1BCF-48EE-ADBB-96F090508671}" presName="Name0" presStyleCnt="0">
        <dgm:presLayoutVars>
          <dgm:dir/>
          <dgm:animLvl val="lvl"/>
          <dgm:resizeHandles val="exact"/>
        </dgm:presLayoutVars>
      </dgm:prSet>
      <dgm:spPr/>
      <dgm:t>
        <a:bodyPr/>
        <a:lstStyle/>
        <a:p>
          <a:endParaRPr lang="en-GB"/>
        </a:p>
      </dgm:t>
    </dgm:pt>
  </dgm:ptLst>
  <dgm:cxnLst>
    <dgm:cxn modelId="{2796D313-012E-4CB8-AA3B-9CA09DAF27E6}" type="presOf" srcId="{7ECD9A0F-1BCF-48EE-ADBB-96F090508671}" destId="{4546F5D9-BB67-4096-903F-535336B0C22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CD9A0F-1BCF-48EE-ADBB-96F09050867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4546F5D9-BB67-4096-903F-535336B0C225}" type="pres">
      <dgm:prSet presAssocID="{7ECD9A0F-1BCF-48EE-ADBB-96F090508671}" presName="Name0" presStyleCnt="0">
        <dgm:presLayoutVars>
          <dgm:dir/>
          <dgm:animLvl val="lvl"/>
          <dgm:resizeHandles val="exact"/>
        </dgm:presLayoutVars>
      </dgm:prSet>
      <dgm:spPr/>
      <dgm:t>
        <a:bodyPr/>
        <a:lstStyle/>
        <a:p>
          <a:endParaRPr lang="en-GB"/>
        </a:p>
      </dgm:t>
    </dgm:pt>
  </dgm:ptLst>
  <dgm:cxnLst>
    <dgm:cxn modelId="{16056EF2-51B7-4A16-8EB2-CAD538ACA03A}" type="presOf" srcId="{7ECD9A0F-1BCF-48EE-ADBB-96F090508671}" destId="{4546F5D9-BB67-4096-903F-535336B0C22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CD9A0F-1BCF-48EE-ADBB-96F09050867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4546F5D9-BB67-4096-903F-535336B0C225}" type="pres">
      <dgm:prSet presAssocID="{7ECD9A0F-1BCF-48EE-ADBB-96F090508671}" presName="Name0" presStyleCnt="0">
        <dgm:presLayoutVars>
          <dgm:dir/>
          <dgm:animLvl val="lvl"/>
          <dgm:resizeHandles val="exact"/>
        </dgm:presLayoutVars>
      </dgm:prSet>
      <dgm:spPr/>
      <dgm:t>
        <a:bodyPr/>
        <a:lstStyle/>
        <a:p>
          <a:endParaRPr lang="en-GB"/>
        </a:p>
      </dgm:t>
    </dgm:pt>
  </dgm:ptLst>
  <dgm:cxnLst>
    <dgm:cxn modelId="{30F602C2-0117-476F-8EA9-E5277F447099}" type="presOf" srcId="{7ECD9A0F-1BCF-48EE-ADBB-96F090508671}" destId="{4546F5D9-BB67-4096-903F-535336B0C22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CD9A0F-1BCF-48EE-ADBB-96F09050867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4546F5D9-BB67-4096-903F-535336B0C225}" type="pres">
      <dgm:prSet presAssocID="{7ECD9A0F-1BCF-48EE-ADBB-96F090508671}" presName="Name0" presStyleCnt="0">
        <dgm:presLayoutVars>
          <dgm:dir/>
          <dgm:animLvl val="lvl"/>
          <dgm:resizeHandles val="exact"/>
        </dgm:presLayoutVars>
      </dgm:prSet>
      <dgm:spPr/>
      <dgm:t>
        <a:bodyPr/>
        <a:lstStyle/>
        <a:p>
          <a:endParaRPr lang="en-GB"/>
        </a:p>
      </dgm:t>
    </dgm:pt>
  </dgm:ptLst>
  <dgm:cxnLst>
    <dgm:cxn modelId="{BB9EC0C0-66FF-430D-B965-6B8C5347F16A}" type="presOf" srcId="{7ECD9A0F-1BCF-48EE-ADBB-96F090508671}" destId="{4546F5D9-BB67-4096-903F-535336B0C225}" srcOrd="0" destOrd="0" presId="urn:microsoft.com/office/officeart/2005/8/layout/vList5"/>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CD9A0F-1BCF-48EE-ADBB-96F09050867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4546F5D9-BB67-4096-903F-535336B0C225}" type="pres">
      <dgm:prSet presAssocID="{7ECD9A0F-1BCF-48EE-ADBB-96F090508671}" presName="Name0" presStyleCnt="0">
        <dgm:presLayoutVars>
          <dgm:dir/>
          <dgm:animLvl val="lvl"/>
          <dgm:resizeHandles val="exact"/>
        </dgm:presLayoutVars>
      </dgm:prSet>
      <dgm:spPr/>
      <dgm:t>
        <a:bodyPr/>
        <a:lstStyle/>
        <a:p>
          <a:endParaRPr lang="en-GB"/>
        </a:p>
      </dgm:t>
    </dgm:pt>
  </dgm:ptLst>
  <dgm:cxnLst>
    <dgm:cxn modelId="{F013400F-52D6-40E0-8B7A-C171A52BBCC0}" type="presOf" srcId="{7ECD9A0F-1BCF-48EE-ADBB-96F090508671}" destId="{4546F5D9-BB67-4096-903F-535336B0C22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ECD9A0F-1BCF-48EE-ADBB-96F09050867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4546F5D9-BB67-4096-903F-535336B0C225}" type="pres">
      <dgm:prSet presAssocID="{7ECD9A0F-1BCF-48EE-ADBB-96F090508671}" presName="Name0" presStyleCnt="0">
        <dgm:presLayoutVars>
          <dgm:dir/>
          <dgm:animLvl val="lvl"/>
          <dgm:resizeHandles val="exact"/>
        </dgm:presLayoutVars>
      </dgm:prSet>
      <dgm:spPr/>
      <dgm:t>
        <a:bodyPr/>
        <a:lstStyle/>
        <a:p>
          <a:endParaRPr lang="en-GB"/>
        </a:p>
      </dgm:t>
    </dgm:pt>
  </dgm:ptLst>
  <dgm:cxnLst>
    <dgm:cxn modelId="{D14EC95C-2772-4D53-B321-E8901D366201}" type="presOf" srcId="{7ECD9A0F-1BCF-48EE-ADBB-96F090508671}" destId="{4546F5D9-BB67-4096-903F-535336B0C22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EA7FFC34-8DF9-4302-919B-5EBFF4C3B725}" type="datetimeFigureOut">
              <a:rPr lang="en-GB" smtClean="0"/>
              <a:t>11/05/2016</a:t>
            </a:fld>
            <a:endParaRPr lang="en-GB" dirty="0"/>
          </a:p>
        </p:txBody>
      </p:sp>
      <p:sp>
        <p:nvSpPr>
          <p:cNvPr id="4" name="Footer Placehold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340A8984-C07D-455F-A8B9-B45C59D25BE1}" type="slidenum">
              <a:rPr lang="en-GB" smtClean="0"/>
              <a:t>‹#›</a:t>
            </a:fld>
            <a:endParaRPr lang="en-GB" dirty="0"/>
          </a:p>
        </p:txBody>
      </p:sp>
    </p:spTree>
    <p:extLst>
      <p:ext uri="{BB962C8B-B14F-4D97-AF65-F5344CB8AC3E}">
        <p14:creationId xmlns:p14="http://schemas.microsoft.com/office/powerpoint/2010/main" val="2728560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07EECE79-7394-4C0F-9F5C-28AC2DACCD8D}" type="datetimeFigureOut">
              <a:rPr lang="en-GB" smtClean="0"/>
              <a:t>11/05/2016</a:t>
            </a:fld>
            <a:endParaRPr lang="en-GB" dirty="0"/>
          </a:p>
        </p:txBody>
      </p:sp>
      <p:sp>
        <p:nvSpPr>
          <p:cNvPr id="4" name="Slide Image Placeholder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FB84A206-8FFD-4102-AF3A-028AA8031965}" type="slidenum">
              <a:rPr lang="en-GB" smtClean="0"/>
              <a:t>‹#›</a:t>
            </a:fld>
            <a:endParaRPr lang="en-GB" dirty="0"/>
          </a:p>
        </p:txBody>
      </p:sp>
    </p:spTree>
    <p:extLst>
      <p:ext uri="{BB962C8B-B14F-4D97-AF65-F5344CB8AC3E}">
        <p14:creationId xmlns:p14="http://schemas.microsoft.com/office/powerpoint/2010/main" val="2898126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EA7B144-F9A8-46C0-BBC3-D3FF808387EC}"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356196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EA7B144-F9A8-46C0-BBC3-D3FF808387EC}"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342356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EA7B144-F9A8-46C0-BBC3-D3FF808387EC}"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2551419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EA7B144-F9A8-46C0-BBC3-D3FF808387EC}"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591200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EA7B144-F9A8-46C0-BBC3-D3FF808387EC}"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3169259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EA7B144-F9A8-46C0-BBC3-D3FF808387EC}"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2028323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84A206-8FFD-4102-AF3A-028AA8031965}" type="slidenum">
              <a:rPr lang="en-GB" smtClean="0"/>
              <a:t>19</a:t>
            </a:fld>
            <a:endParaRPr lang="en-GB" dirty="0"/>
          </a:p>
        </p:txBody>
      </p:sp>
    </p:spTree>
    <p:extLst>
      <p:ext uri="{BB962C8B-B14F-4D97-AF65-F5344CB8AC3E}">
        <p14:creationId xmlns:p14="http://schemas.microsoft.com/office/powerpoint/2010/main" val="2813242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EA7B144-F9A8-46C0-BBC3-D3FF808387EC}"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434237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solidFill>
                  <a:prstClr val="white"/>
                </a:solidFill>
              </a:rPr>
              <a:pPr/>
              <a:t>5/11/2016</a:t>
            </a:fld>
            <a:endParaRPr lang="en-US" dirty="0">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57351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solidFill>
                  <a:prstClr val="white"/>
                </a:solidFill>
              </a:rPr>
              <a:pPr/>
              <a:t>5/11/2016</a:t>
            </a:fld>
            <a:endParaRPr lang="en-US" dirty="0">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63904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solidFill>
                  <a:prstClr val="white"/>
                </a:solidFill>
              </a:rPr>
              <a:pPr/>
              <a:t>5/11/2016</a:t>
            </a:fld>
            <a:endParaRPr lang="en-US" dirty="0">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1363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solidFill>
                  <a:prstClr val="white"/>
                </a:solidFill>
              </a:rPr>
              <a:pPr/>
              <a:t>5/11/2016</a:t>
            </a:fld>
            <a:endParaRPr lang="en-US" dirty="0">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5200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solidFill>
                  <a:prstClr val="white"/>
                </a:solidFill>
              </a:rPr>
              <a:pPr/>
              <a:t>5/11/2016</a:t>
            </a:fld>
            <a:endParaRPr lang="en-US" dirty="0">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179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solidFill>
                  <a:prstClr val="white"/>
                </a:solidFill>
              </a:rPr>
              <a:pPr/>
              <a:t>5/11/2016</a:t>
            </a:fld>
            <a:endParaRPr lang="en-US" dirty="0">
              <a:solidFill>
                <a:prstClr val="white"/>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19778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solidFill>
                  <a:prstClr val="white"/>
                </a:solidFill>
              </a:rPr>
              <a:pPr/>
              <a:t>5/11/2016</a:t>
            </a:fld>
            <a:endParaRPr lang="en-US" dirty="0">
              <a:solidFill>
                <a:prstClr val="white"/>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white"/>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94071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solidFill>
                  <a:prstClr val="white"/>
                </a:solidFill>
              </a:rPr>
              <a:pPr/>
              <a:t>5/11/2016</a:t>
            </a:fld>
            <a:endParaRPr lang="en-US" dirty="0">
              <a:solidFill>
                <a:prstClr val="white"/>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white"/>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06299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solidFill>
                  <a:prstClr val="white"/>
                </a:solidFill>
              </a:rPr>
              <a:pPr/>
              <a:t>5/11/2016</a:t>
            </a:fld>
            <a:endParaRPr lang="en-US" dirty="0">
              <a:solidFill>
                <a:prstClr val="white"/>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white"/>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1544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solidFill>
                  <a:prstClr val="white"/>
                </a:solidFill>
              </a:rPr>
              <a:pPr/>
              <a:t>5/11/2016</a:t>
            </a:fld>
            <a:endParaRPr lang="en-US" dirty="0">
              <a:solidFill>
                <a:prstClr val="white"/>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0642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solidFill>
                  <a:prstClr val="white"/>
                </a:solidFill>
              </a:rPr>
              <a:pPr/>
              <a:t>5/11/2016</a:t>
            </a:fld>
            <a:endParaRPr lang="en-US" dirty="0">
              <a:solidFill>
                <a:prstClr val="white"/>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7442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00863546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600" b="1" i="0" kern="1200">
          <a:solidFill>
            <a:schemeClr val="bg1">
              <a:lumMod val="95000"/>
              <a:lumOff val="5000"/>
            </a:schemeClr>
          </a:solidFill>
          <a:latin typeface="Arial Narrow"/>
          <a:ea typeface="+mj-ea"/>
          <a:cs typeface="Arial Narrow"/>
        </a:defRPr>
      </a:lvl1pPr>
    </p:titleStyle>
    <p:bodyStyle>
      <a:lvl1pPr marL="342900" indent="-342900" algn="l" defTabSz="914400" rtl="0" eaLnBrk="1" latinLnBrk="0" hangingPunct="1">
        <a:spcBef>
          <a:spcPct val="20000"/>
        </a:spcBef>
        <a:buFont typeface="Arial" pitchFamily="34" charset="0"/>
        <a:buChar char="•"/>
        <a:defRPr sz="2400" kern="1200">
          <a:solidFill>
            <a:srgbClr val="0D0D0D"/>
          </a:solidFill>
          <a:latin typeface="Arial Narrow"/>
          <a:ea typeface="+mn-ea"/>
          <a:cs typeface="Arial Narrow"/>
        </a:defRPr>
      </a:lvl1pPr>
      <a:lvl2pPr marL="742950" indent="-285750" algn="l" defTabSz="914400" rtl="0" eaLnBrk="1" latinLnBrk="0" hangingPunct="1">
        <a:spcBef>
          <a:spcPct val="20000"/>
        </a:spcBef>
        <a:buFont typeface="Arial" pitchFamily="34" charset="0"/>
        <a:buChar char="–"/>
        <a:defRPr sz="2000" kern="1200">
          <a:solidFill>
            <a:srgbClr val="0D0D0D"/>
          </a:solidFill>
          <a:latin typeface="Arial Narrow"/>
          <a:ea typeface="+mn-ea"/>
          <a:cs typeface="Arial Narrow"/>
        </a:defRPr>
      </a:lvl2pPr>
      <a:lvl3pPr marL="1143000" indent="-228600" algn="l" defTabSz="914400" rtl="0" eaLnBrk="1" latinLnBrk="0" hangingPunct="1">
        <a:spcBef>
          <a:spcPct val="20000"/>
        </a:spcBef>
        <a:buFont typeface="Arial" pitchFamily="34" charset="0"/>
        <a:buChar char="•"/>
        <a:defRPr sz="1800" kern="1200">
          <a:solidFill>
            <a:srgbClr val="0D0D0D"/>
          </a:solidFill>
          <a:latin typeface="Arial Narrow"/>
          <a:ea typeface="+mn-ea"/>
          <a:cs typeface="Arial Narrow"/>
        </a:defRPr>
      </a:lvl3pPr>
      <a:lvl4pPr marL="1600200" indent="-228600" algn="l" defTabSz="914400" rtl="0" eaLnBrk="1" latinLnBrk="0" hangingPunct="1">
        <a:spcBef>
          <a:spcPct val="20000"/>
        </a:spcBef>
        <a:buFont typeface="Arial" pitchFamily="34" charset="0"/>
        <a:buChar char="–"/>
        <a:defRPr sz="1600" kern="1200">
          <a:solidFill>
            <a:srgbClr val="0D0D0D"/>
          </a:solidFill>
          <a:latin typeface="Arial Narrow"/>
          <a:ea typeface="+mn-ea"/>
          <a:cs typeface="Arial Narrow"/>
        </a:defRPr>
      </a:lvl4pPr>
      <a:lvl5pPr marL="2057400" indent="-228600" algn="l" defTabSz="914400" rtl="0" eaLnBrk="1" latinLnBrk="0" hangingPunct="1">
        <a:spcBef>
          <a:spcPct val="20000"/>
        </a:spcBef>
        <a:buFont typeface="Arial" pitchFamily="34" charset="0"/>
        <a:buChar char="»"/>
        <a:defRPr sz="1600" kern="1200">
          <a:solidFill>
            <a:srgbClr val="0D0D0D"/>
          </a:solidFill>
          <a:latin typeface="Arial Narrow"/>
          <a:ea typeface="+mn-ea"/>
          <a:cs typeface="Arial Narrow"/>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5.xml"/><Relationship Id="rId7" Type="http://schemas.openxmlformats.org/officeDocument/2006/relationships/image" Target="../media/image1.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8.jpeg"/><Relationship Id="rId4" Type="http://schemas.openxmlformats.org/officeDocument/2006/relationships/diagramQuickStyle" Target="../diagrams/quickStyle5.xml"/><Relationship Id="rId9"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6.xml"/><Relationship Id="rId7" Type="http://schemas.openxmlformats.org/officeDocument/2006/relationships/image" Target="../media/image1.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7.xml"/><Relationship Id="rId7" Type="http://schemas.openxmlformats.org/officeDocument/2006/relationships/image" Target="../media/image1.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8.xml"/><Relationship Id="rId7" Type="http://schemas.openxmlformats.org/officeDocument/2006/relationships/image" Target="../media/image1.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14.emf"/><Relationship Id="rId4" Type="http://schemas.openxmlformats.org/officeDocument/2006/relationships/diagramQuickStyle" Target="../diagrams/quickStyle8.xml"/><Relationship Id="rId9" Type="http://schemas.openxmlformats.org/officeDocument/2006/relationships/image" Target="../media/image13.emf"/></Relationships>
</file>

<file path=ppt/slides/_rels/slide1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9.xml"/><Relationship Id="rId7" Type="http://schemas.openxmlformats.org/officeDocument/2006/relationships/image" Target="../media/image1.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10.xml"/><Relationship Id="rId7" Type="http://schemas.openxmlformats.org/officeDocument/2006/relationships/image" Target="../media/image1.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15.jpeg"/></Relationships>
</file>

<file path=ppt/slides/_rels/slide1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11.xml"/><Relationship Id="rId7" Type="http://schemas.openxmlformats.org/officeDocument/2006/relationships/image" Target="../media/image1.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12.xml"/><Relationship Id="rId7" Type="http://schemas.openxmlformats.org/officeDocument/2006/relationships/image" Target="../media/image1.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10" Type="http://schemas.openxmlformats.org/officeDocument/2006/relationships/image" Target="../media/image18.png"/><Relationship Id="rId4" Type="http://schemas.openxmlformats.org/officeDocument/2006/relationships/diagramQuickStyle" Target="../diagrams/quickStyle12.xml"/><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hyperlink" Target="http://www.871candwep.co.uk/" TargetMode="External"/><Relationship Id="rId2" Type="http://schemas.openxmlformats.org/officeDocument/2006/relationships/hyperlink" Target="mailto:andy.Hulme@871candwep.co.uk"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e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5.jpeg"/><Relationship Id="rId4" Type="http://schemas.openxmlformats.org/officeDocument/2006/relationships/diagramQuickStyle" Target="../diagrams/quickStyle3.xml"/><Relationship Id="rId9"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4.xml"/><Relationship Id="rId7" Type="http://schemas.openxmlformats.org/officeDocument/2006/relationships/image" Target="../media/image1.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41" y="782427"/>
            <a:ext cx="8229600" cy="1143000"/>
          </a:xfrm>
        </p:spPr>
        <p:txBody>
          <a:bodyPr>
            <a:normAutofit fontScale="90000"/>
          </a:bodyPr>
          <a:lstStyle/>
          <a:p>
            <a:pPr lvl="0" algn="ctr">
              <a:spcBef>
                <a:spcPts val="0"/>
              </a:spcBef>
            </a:pPr>
            <a:r>
              <a:rPr lang="en-US" sz="3200" dirty="0">
                <a:solidFill>
                  <a:srgbClr val="00A4CC"/>
                </a:solidFill>
              </a:rPr>
              <a:t/>
            </a:r>
            <a:br>
              <a:rPr lang="en-US" sz="3200" dirty="0">
                <a:solidFill>
                  <a:srgbClr val="00A4CC"/>
                </a:solidFill>
              </a:rPr>
            </a:br>
            <a:r>
              <a:rPr lang="en-US" sz="3200" dirty="0" smtClean="0">
                <a:solidFill>
                  <a:srgbClr val="00A4CC"/>
                </a:solidFill>
              </a:rPr>
              <a:t/>
            </a:r>
            <a:br>
              <a:rPr lang="en-US" sz="3200" dirty="0" smtClean="0">
                <a:solidFill>
                  <a:srgbClr val="00A4CC"/>
                </a:solidFill>
              </a:rPr>
            </a:br>
            <a:r>
              <a:rPr lang="en-GB" sz="3200" dirty="0" smtClean="0">
                <a:solidFill>
                  <a:srgbClr val="00A4CC"/>
                </a:solidFill>
              </a:rPr>
              <a:t/>
            </a:r>
            <a:br>
              <a:rPr lang="en-GB" sz="3200" dirty="0" smtClean="0">
                <a:solidFill>
                  <a:srgbClr val="00A4CC"/>
                </a:solidFill>
              </a:rPr>
            </a:br>
            <a:endParaRPr lang="en-US" sz="3200" dirty="0">
              <a:solidFill>
                <a:srgbClr val="00A4CC"/>
              </a:solidFill>
            </a:endParaRPr>
          </a:p>
        </p:txBody>
      </p:sp>
      <p:pic>
        <p:nvPicPr>
          <p:cNvPr id="4" name="Picture 3" descr="871 PPT Foot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116363"/>
            <a:ext cx="9144000" cy="741637"/>
          </a:xfrm>
          <a:prstGeom prst="rect">
            <a:avLst/>
          </a:prstGeom>
        </p:spPr>
      </p:pic>
      <p:pic>
        <p:nvPicPr>
          <p:cNvPr id="5" name="Picture 4" descr="871 C&amp;WEP Logo Main Mast Black.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5175" y="254480"/>
            <a:ext cx="977287" cy="1099447"/>
          </a:xfrm>
          <a:prstGeom prst="rect">
            <a:avLst/>
          </a:prstGeom>
        </p:spPr>
      </p:pic>
      <p:sp>
        <p:nvSpPr>
          <p:cNvPr id="3" name="Content Placeholder 2"/>
          <p:cNvSpPr>
            <a:spLocks noGrp="1"/>
          </p:cNvSpPr>
          <p:nvPr>
            <p:ph idx="1"/>
          </p:nvPr>
        </p:nvSpPr>
        <p:spPr/>
        <p:txBody>
          <a:bodyPr>
            <a:normAutofit/>
          </a:bodyPr>
          <a:lstStyle/>
          <a:p>
            <a:pPr marL="0" lvl="0" indent="0" algn="ctr">
              <a:spcBef>
                <a:spcPts val="0"/>
              </a:spcBef>
              <a:buNone/>
            </a:pPr>
            <a:endParaRPr lang="en-GB" sz="3600" b="1" dirty="0" smtClean="0">
              <a:solidFill>
                <a:srgbClr val="00A4CC"/>
              </a:solidFill>
            </a:endParaRPr>
          </a:p>
          <a:p>
            <a:pPr marL="0" lvl="0" indent="0" algn="ctr">
              <a:spcBef>
                <a:spcPts val="0"/>
              </a:spcBef>
              <a:buNone/>
            </a:pPr>
            <a:r>
              <a:rPr lang="en-GB" sz="3600" b="1" dirty="0" smtClean="0">
                <a:solidFill>
                  <a:srgbClr val="00A4CC"/>
                </a:solidFill>
              </a:rPr>
              <a:t>Cheshire and Warrington</a:t>
            </a:r>
          </a:p>
          <a:p>
            <a:pPr marL="0" lvl="0" indent="0" algn="ctr">
              <a:spcBef>
                <a:spcPts val="0"/>
              </a:spcBef>
              <a:buNone/>
            </a:pPr>
            <a:r>
              <a:rPr lang="en-GB" sz="3600" b="1" dirty="0" smtClean="0">
                <a:solidFill>
                  <a:srgbClr val="00A4CC"/>
                </a:solidFill>
              </a:rPr>
              <a:t>Local Growth Fund Update</a:t>
            </a:r>
          </a:p>
          <a:p>
            <a:pPr marL="0" lvl="0" indent="0" algn="ctr">
              <a:spcBef>
                <a:spcPts val="0"/>
              </a:spcBef>
              <a:buNone/>
            </a:pPr>
            <a:endParaRPr lang="en-GB" sz="3600" b="1" dirty="0">
              <a:solidFill>
                <a:srgbClr val="00A4CC"/>
              </a:solidFill>
            </a:endParaRPr>
          </a:p>
          <a:p>
            <a:pPr marL="0" lvl="0" indent="0" algn="ctr">
              <a:spcBef>
                <a:spcPts val="0"/>
              </a:spcBef>
              <a:buNone/>
            </a:pPr>
            <a:r>
              <a:rPr lang="en-GB" sz="2600" b="1" dirty="0" smtClean="0">
                <a:solidFill>
                  <a:srgbClr val="00A4CC"/>
                </a:solidFill>
              </a:rPr>
              <a:t>Kerry Billington</a:t>
            </a:r>
          </a:p>
          <a:p>
            <a:pPr marL="0" lvl="0" indent="0" algn="ctr">
              <a:spcBef>
                <a:spcPts val="0"/>
              </a:spcBef>
              <a:buNone/>
            </a:pPr>
            <a:r>
              <a:rPr lang="en-GB" sz="2600" b="1" dirty="0" smtClean="0">
                <a:solidFill>
                  <a:srgbClr val="00A4CC"/>
                </a:solidFill>
              </a:rPr>
              <a:t>Programme Manager</a:t>
            </a:r>
          </a:p>
          <a:p>
            <a:pPr marL="0" lvl="0" indent="0" algn="ctr">
              <a:spcBef>
                <a:spcPts val="0"/>
              </a:spcBef>
              <a:buNone/>
            </a:pPr>
            <a:r>
              <a:rPr lang="en-GB" sz="2600" b="1" dirty="0" smtClean="0">
                <a:solidFill>
                  <a:srgbClr val="00A4CC"/>
                </a:solidFill>
              </a:rPr>
              <a:t>Cheshire and Warrington Local Enterprise Partnership</a:t>
            </a:r>
            <a:endParaRPr lang="en-GB" sz="2600" b="1" dirty="0">
              <a:solidFill>
                <a:srgbClr val="00A4CC"/>
              </a:solidFill>
            </a:endParaRPr>
          </a:p>
          <a:p>
            <a:endParaRPr lang="en-GB" dirty="0" smtClean="0"/>
          </a:p>
        </p:txBody>
      </p:sp>
    </p:spTree>
    <p:extLst>
      <p:ext uri="{BB962C8B-B14F-4D97-AF65-F5344CB8AC3E}">
        <p14:creationId xmlns:p14="http://schemas.microsoft.com/office/powerpoint/2010/main" val="4061606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00A4CC"/>
                </a:solidFill>
              </a:rPr>
              <a:t>Cheshire and Warrington </a:t>
            </a:r>
            <a:r>
              <a:rPr lang="en-GB" dirty="0" smtClean="0">
                <a:solidFill>
                  <a:srgbClr val="00A4CC"/>
                </a:solidFill>
              </a:rPr>
              <a:t>LGF Update </a:t>
            </a:r>
            <a:br>
              <a:rPr lang="en-GB" dirty="0" smtClean="0">
                <a:solidFill>
                  <a:srgbClr val="00A4CC"/>
                </a:solidFill>
              </a:rPr>
            </a:br>
            <a:r>
              <a:rPr lang="en-GB" dirty="0" smtClean="0">
                <a:solidFill>
                  <a:srgbClr val="00A4CC"/>
                </a:solidFill>
              </a:rPr>
              <a:t>Birchwood Transport Improvements</a:t>
            </a:r>
            <a:endParaRPr lang="en-GB" dirty="0"/>
          </a:p>
        </p:txBody>
      </p:sp>
      <p:graphicFrame>
        <p:nvGraphicFramePr>
          <p:cNvPr id="4" name="Diagram 3"/>
          <p:cNvGraphicFramePr/>
          <p:nvPr>
            <p:extLst>
              <p:ext uri="{D42A27DB-BD31-4B8C-83A1-F6EECF244321}">
                <p14:modId xmlns:p14="http://schemas.microsoft.com/office/powerpoint/2010/main" val="2877549581"/>
              </p:ext>
            </p:extLst>
          </p:nvPr>
        </p:nvGraphicFramePr>
        <p:xfrm>
          <a:off x="3286110" y="4909546"/>
          <a:ext cx="7272899" cy="359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871 PPT Footer.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6116363"/>
            <a:ext cx="9144000" cy="741637"/>
          </a:xfrm>
          <a:prstGeom prst="rect">
            <a:avLst/>
          </a:prstGeom>
        </p:spPr>
      </p:pic>
      <p:pic>
        <p:nvPicPr>
          <p:cNvPr id="6" name="Picture 5" descr="871 C&amp;WEP Logo Main Mast Black.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25175" y="254480"/>
            <a:ext cx="977287" cy="1099447"/>
          </a:xfrm>
          <a:prstGeom prst="rect">
            <a:avLst/>
          </a:prstGeom>
        </p:spPr>
      </p:pic>
      <p:pic>
        <p:nvPicPr>
          <p:cNvPr id="3074" name="Picture 3" descr="image0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520" y="1560401"/>
            <a:ext cx="4023514" cy="290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 descr="image00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984" y="2624456"/>
            <a:ext cx="4168705" cy="329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1520" y="4609228"/>
            <a:ext cx="4023514" cy="1323439"/>
          </a:xfrm>
          <a:prstGeom prst="rect">
            <a:avLst/>
          </a:prstGeom>
          <a:noFill/>
        </p:spPr>
        <p:txBody>
          <a:bodyPr wrap="square" rtlCol="0">
            <a:spAutoFit/>
          </a:bodyPr>
          <a:lstStyle/>
          <a:p>
            <a:r>
              <a:rPr lang="en-GB" sz="2000" dirty="0">
                <a:solidFill>
                  <a:schemeClr val="bg1"/>
                </a:solidFill>
                <a:latin typeface="Arial Narrow" panose="020B0606020202030204" pitchFamily="34" charset="0"/>
              </a:rPr>
              <a:t>T</a:t>
            </a:r>
            <a:r>
              <a:rPr lang="en-GB" sz="2000" dirty="0" smtClean="0">
                <a:solidFill>
                  <a:schemeClr val="bg1"/>
                </a:solidFill>
                <a:latin typeface="Arial Narrow" panose="020B0606020202030204" pitchFamily="34" charset="0"/>
              </a:rPr>
              <a:t>he replacement of Moss Gate roundabout with a higher capacity junction to eliminate traffic congestion, accessibility and road safety problems</a:t>
            </a:r>
            <a:endParaRPr lang="en-GB" sz="20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14181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975" cy="1143000"/>
          </a:xfrm>
        </p:spPr>
        <p:txBody>
          <a:bodyPr>
            <a:normAutofit fontScale="90000"/>
          </a:bodyPr>
          <a:lstStyle/>
          <a:p>
            <a:r>
              <a:rPr lang="en-GB" dirty="0">
                <a:solidFill>
                  <a:srgbClr val="00A4CC"/>
                </a:solidFill>
              </a:rPr>
              <a:t>Cheshire and Warrington </a:t>
            </a:r>
            <a:r>
              <a:rPr lang="en-GB" dirty="0" smtClean="0">
                <a:solidFill>
                  <a:srgbClr val="00A4CC"/>
                </a:solidFill>
              </a:rPr>
              <a:t>LGF Update </a:t>
            </a:r>
            <a:br>
              <a:rPr lang="en-GB" dirty="0" smtClean="0">
                <a:solidFill>
                  <a:srgbClr val="00A4CC"/>
                </a:solidFill>
              </a:rPr>
            </a:br>
            <a:r>
              <a:rPr lang="en-GB" dirty="0" smtClean="0">
                <a:solidFill>
                  <a:srgbClr val="00A4CC"/>
                </a:solidFill>
              </a:rPr>
              <a:t>Birchwood Transport Improvements – success with stakeholders</a:t>
            </a:r>
            <a:endParaRPr lang="en-GB" dirty="0"/>
          </a:p>
        </p:txBody>
      </p:sp>
      <p:graphicFrame>
        <p:nvGraphicFramePr>
          <p:cNvPr id="4" name="Diagram 3"/>
          <p:cNvGraphicFramePr/>
          <p:nvPr>
            <p:extLst>
              <p:ext uri="{D42A27DB-BD31-4B8C-83A1-F6EECF244321}">
                <p14:modId xmlns:p14="http://schemas.microsoft.com/office/powerpoint/2010/main" val="4140276478"/>
              </p:ext>
            </p:extLst>
          </p:nvPr>
        </p:nvGraphicFramePr>
        <p:xfrm>
          <a:off x="1564234" y="2278860"/>
          <a:ext cx="5007200" cy="2304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871 PPT Footer.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6116363"/>
            <a:ext cx="9144000" cy="741637"/>
          </a:xfrm>
          <a:prstGeom prst="rect">
            <a:avLst/>
          </a:prstGeom>
        </p:spPr>
      </p:pic>
      <p:pic>
        <p:nvPicPr>
          <p:cNvPr id="6" name="Picture 5" descr="871 C&amp;WEP Logo Main Mast Black.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25175" y="254480"/>
            <a:ext cx="977287" cy="1099447"/>
          </a:xfrm>
          <a:prstGeom prst="rect">
            <a:avLst/>
          </a:prstGeom>
        </p:spPr>
      </p:pic>
      <p:pic>
        <p:nvPicPr>
          <p:cNvPr id="2050" name="Picture 1" descr="image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584" y="1749229"/>
            <a:ext cx="6840760" cy="41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92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00A4CC"/>
                </a:solidFill>
              </a:rPr>
              <a:t>Cheshire and Warrington </a:t>
            </a:r>
            <a:r>
              <a:rPr lang="en-GB" dirty="0" smtClean="0">
                <a:solidFill>
                  <a:srgbClr val="00A4CC"/>
                </a:solidFill>
              </a:rPr>
              <a:t>LGF Update </a:t>
            </a:r>
            <a:br>
              <a:rPr lang="en-GB" dirty="0" smtClean="0">
                <a:solidFill>
                  <a:srgbClr val="00A4CC"/>
                </a:solidFill>
              </a:rPr>
            </a:br>
            <a:r>
              <a:rPr lang="en-GB" dirty="0" smtClean="0">
                <a:solidFill>
                  <a:srgbClr val="00A4CC"/>
                </a:solidFill>
              </a:rPr>
              <a:t>Thornton Energy Demonstrator</a:t>
            </a:r>
            <a:endParaRPr lang="en-GB" dirty="0"/>
          </a:p>
        </p:txBody>
      </p:sp>
      <p:graphicFrame>
        <p:nvGraphicFramePr>
          <p:cNvPr id="4" name="Diagram 3"/>
          <p:cNvGraphicFramePr/>
          <p:nvPr>
            <p:extLst>
              <p:ext uri="{D42A27DB-BD31-4B8C-83A1-F6EECF244321}">
                <p14:modId xmlns:p14="http://schemas.microsoft.com/office/powerpoint/2010/main" val="1486772565"/>
              </p:ext>
            </p:extLst>
          </p:nvPr>
        </p:nvGraphicFramePr>
        <p:xfrm>
          <a:off x="1547664" y="1466396"/>
          <a:ext cx="6048672" cy="2908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871 PPT Footer.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6116363"/>
            <a:ext cx="9144000" cy="741637"/>
          </a:xfrm>
          <a:prstGeom prst="rect">
            <a:avLst/>
          </a:prstGeom>
        </p:spPr>
      </p:pic>
      <p:pic>
        <p:nvPicPr>
          <p:cNvPr id="6" name="Picture 5" descr="871 C&amp;WEP Logo Main Mast Black.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25175" y="254480"/>
            <a:ext cx="977287" cy="1099447"/>
          </a:xfrm>
          <a:prstGeom prst="rect">
            <a:avLst/>
          </a:prstGeom>
        </p:spPr>
      </p:pic>
      <p:sp>
        <p:nvSpPr>
          <p:cNvPr id="3" name="TextBox 2"/>
          <p:cNvSpPr txBox="1"/>
          <p:nvPr/>
        </p:nvSpPr>
        <p:spPr>
          <a:xfrm>
            <a:off x="581080" y="4461009"/>
            <a:ext cx="8290902" cy="1569660"/>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solidFill>
                  <a:schemeClr val="bg1"/>
                </a:solidFill>
                <a:latin typeface="Arial Narrow" panose="020B0606020202030204" pitchFamily="34" charset="0"/>
              </a:rPr>
              <a:t>Establishment of an energy systems demonstrator site</a:t>
            </a:r>
          </a:p>
          <a:p>
            <a:pPr marL="342900" indent="-342900">
              <a:buFont typeface="Arial" panose="020B0604020202020204" pitchFamily="34" charset="0"/>
              <a:buChar char="•"/>
            </a:pPr>
            <a:r>
              <a:rPr lang="en-GB" sz="2400" dirty="0" smtClean="0">
                <a:solidFill>
                  <a:schemeClr val="bg1"/>
                </a:solidFill>
                <a:latin typeface="Arial Narrow" panose="020B0606020202030204" pitchFamily="34" charset="0"/>
              </a:rPr>
              <a:t>A reconfigurable space where industry and academia come together to experiment, innovate and commercialise</a:t>
            </a:r>
          </a:p>
          <a:p>
            <a:pPr marL="342900" indent="-342900">
              <a:buFont typeface="Arial" panose="020B0604020202020204" pitchFamily="34" charset="0"/>
              <a:buChar char="•"/>
            </a:pPr>
            <a:r>
              <a:rPr lang="en-GB" sz="2400" dirty="0" smtClean="0">
                <a:solidFill>
                  <a:schemeClr val="bg1"/>
                </a:solidFill>
                <a:latin typeface="Arial Narrow" panose="020B0606020202030204" pitchFamily="34" charset="0"/>
              </a:rPr>
              <a:t>Large scale testing and modelling facility to reduce costs for industry</a:t>
            </a:r>
            <a:endParaRPr lang="en-GB" sz="24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618646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00A4CC"/>
                </a:solidFill>
              </a:rPr>
              <a:t>Cheshire and Warrington </a:t>
            </a:r>
            <a:r>
              <a:rPr lang="en-GB" dirty="0" smtClean="0">
                <a:solidFill>
                  <a:srgbClr val="00A4CC"/>
                </a:solidFill>
              </a:rPr>
              <a:t>LGF Update </a:t>
            </a:r>
            <a:br>
              <a:rPr lang="en-GB" dirty="0" smtClean="0">
                <a:solidFill>
                  <a:srgbClr val="00A4CC"/>
                </a:solidFill>
              </a:rPr>
            </a:br>
            <a:r>
              <a:rPr lang="en-GB" dirty="0" smtClean="0">
                <a:solidFill>
                  <a:srgbClr val="00A4CC"/>
                </a:solidFill>
              </a:rPr>
              <a:t>Thornton Energy Demonstrator</a:t>
            </a:r>
            <a:endParaRPr lang="en-GB" dirty="0"/>
          </a:p>
        </p:txBody>
      </p:sp>
      <p:pic>
        <p:nvPicPr>
          <p:cNvPr id="5" name="Picture 4" descr="871 PPT Foot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116363"/>
            <a:ext cx="9144000" cy="741637"/>
          </a:xfrm>
          <a:prstGeom prst="rect">
            <a:avLst/>
          </a:prstGeom>
        </p:spPr>
      </p:pic>
      <p:pic>
        <p:nvPicPr>
          <p:cNvPr id="6" name="Picture 5" descr="871 C&amp;WEP Logo Main Mast Black.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5175" y="254480"/>
            <a:ext cx="977287" cy="1099447"/>
          </a:xfrm>
          <a:prstGeom prst="rect">
            <a:avLst/>
          </a:prstGeom>
        </p:spPr>
      </p:pic>
      <p:sp>
        <p:nvSpPr>
          <p:cNvPr id="11" name="Content Placeholder 2"/>
          <p:cNvSpPr>
            <a:spLocks noGrp="1"/>
          </p:cNvSpPr>
          <p:nvPr/>
        </p:nvSpPr>
        <p:spPr>
          <a:xfrm>
            <a:off x="611560" y="1916832"/>
            <a:ext cx="4585437" cy="3178709"/>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GB" sz="1600" dirty="0" smtClean="0">
                <a:solidFill>
                  <a:srgbClr val="002060"/>
                </a:solidFill>
                <a:latin typeface="Tahoma" panose="020B0604030504040204" pitchFamily="34" charset="0"/>
                <a:ea typeface="Tahoma" panose="020B0604030504040204" pitchFamily="34" charset="0"/>
                <a:cs typeface="Tahoma" panose="020B0604030504040204" pitchFamily="34" charset="0"/>
              </a:rPr>
              <a:t>Pre Strip Out 				COMPLETED</a:t>
            </a:r>
          </a:p>
          <a:p>
            <a:r>
              <a:rPr lang="en-GB" sz="1600" dirty="0" smtClean="0">
                <a:solidFill>
                  <a:srgbClr val="002060"/>
                </a:solidFill>
                <a:latin typeface="Tahoma" panose="020B0604030504040204" pitchFamily="34" charset="0"/>
                <a:ea typeface="Tahoma" panose="020B0604030504040204" pitchFamily="34" charset="0"/>
                <a:cs typeface="Tahoma" panose="020B0604030504040204" pitchFamily="34" charset="0"/>
              </a:rPr>
              <a:t>Site and Structural Surveys	COMPLETED</a:t>
            </a:r>
          </a:p>
          <a:p>
            <a:r>
              <a:rPr lang="en-GB" sz="1600" dirty="0" smtClean="0">
                <a:solidFill>
                  <a:srgbClr val="002060"/>
                </a:solidFill>
                <a:latin typeface="Tahoma" panose="020B0604030504040204" pitchFamily="34" charset="0"/>
                <a:ea typeface="Tahoma" panose="020B0604030504040204" pitchFamily="34" charset="0"/>
                <a:cs typeface="Tahoma" panose="020B0604030504040204" pitchFamily="34" charset="0"/>
              </a:rPr>
              <a:t>Execution of Design			MARCH 2016</a:t>
            </a:r>
          </a:p>
          <a:p>
            <a:r>
              <a:rPr lang="en-GB" sz="1600" dirty="0" smtClean="0">
                <a:solidFill>
                  <a:srgbClr val="002060"/>
                </a:solidFill>
                <a:latin typeface="Tahoma" panose="020B0604030504040204" pitchFamily="34" charset="0"/>
                <a:ea typeface="Tahoma" panose="020B0604030504040204" pitchFamily="34" charset="0"/>
                <a:cs typeface="Tahoma" panose="020B0604030504040204" pitchFamily="34" charset="0"/>
              </a:rPr>
              <a:t>Construction on Site			MAY 2016</a:t>
            </a:r>
          </a:p>
          <a:p>
            <a:r>
              <a:rPr lang="en-GB" sz="1600" dirty="0" smtClean="0">
                <a:solidFill>
                  <a:srgbClr val="002060"/>
                </a:solidFill>
                <a:latin typeface="Tahoma" panose="020B0604030504040204" pitchFamily="34" charset="0"/>
                <a:ea typeface="Tahoma" panose="020B0604030504040204" pitchFamily="34" charset="0"/>
                <a:cs typeface="Tahoma" panose="020B0604030504040204" pitchFamily="34" charset="0"/>
              </a:rPr>
              <a:t>Completion of Construction	MARCH 2017</a:t>
            </a:r>
          </a:p>
          <a:p>
            <a:r>
              <a:rPr lang="en-GB" sz="1600" dirty="0" smtClean="0">
                <a:solidFill>
                  <a:srgbClr val="002060"/>
                </a:solidFill>
                <a:latin typeface="Tahoma" panose="020B0604030504040204" pitchFamily="34" charset="0"/>
                <a:ea typeface="Tahoma" panose="020B0604030504040204" pitchFamily="34" charset="0"/>
                <a:cs typeface="Tahoma" panose="020B0604030504040204" pitchFamily="34" charset="0"/>
              </a:rPr>
              <a:t>Completion of fit out			May 2017</a:t>
            </a:r>
          </a:p>
          <a:p>
            <a:r>
              <a:rPr lang="en-GB" sz="1600" dirty="0" smtClean="0">
                <a:solidFill>
                  <a:srgbClr val="002060"/>
                </a:solidFill>
                <a:latin typeface="Tahoma" panose="020B0604030504040204" pitchFamily="34" charset="0"/>
                <a:ea typeface="Tahoma" panose="020B0604030504040204" pitchFamily="34" charset="0"/>
                <a:cs typeface="Tahoma" panose="020B0604030504040204" pitchFamily="34" charset="0"/>
              </a:rPr>
              <a:t>Opening/Launch				JUNE 2017</a:t>
            </a:r>
            <a:endParaRPr lang="en-GB" sz="16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1703617"/>
            <a:ext cx="2932058" cy="164702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0359" y="3861048"/>
            <a:ext cx="3106313" cy="1744904"/>
          </a:xfrm>
          <a:prstGeom prst="rect">
            <a:avLst/>
          </a:prstGeom>
        </p:spPr>
      </p:pic>
    </p:spTree>
    <p:extLst>
      <p:ext uri="{BB962C8B-B14F-4D97-AF65-F5344CB8AC3E}">
        <p14:creationId xmlns:p14="http://schemas.microsoft.com/office/powerpoint/2010/main" val="97040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00A4CC"/>
                </a:solidFill>
              </a:rPr>
              <a:t>Cheshire and Warrington </a:t>
            </a:r>
            <a:r>
              <a:rPr lang="en-GB" dirty="0" smtClean="0">
                <a:solidFill>
                  <a:srgbClr val="00A4CC"/>
                </a:solidFill>
              </a:rPr>
              <a:t>LGF Update </a:t>
            </a:r>
            <a:br>
              <a:rPr lang="en-GB" dirty="0" smtClean="0">
                <a:solidFill>
                  <a:srgbClr val="00A4CC"/>
                </a:solidFill>
              </a:rPr>
            </a:br>
            <a:r>
              <a:rPr lang="en-GB" dirty="0" smtClean="0">
                <a:solidFill>
                  <a:srgbClr val="00A4CC"/>
                </a:solidFill>
              </a:rPr>
              <a:t>Skills Capital – Reaseheath College</a:t>
            </a:r>
            <a:endParaRPr lang="en-GB" dirty="0"/>
          </a:p>
        </p:txBody>
      </p:sp>
      <p:graphicFrame>
        <p:nvGraphicFramePr>
          <p:cNvPr id="4" name="Diagram 3"/>
          <p:cNvGraphicFramePr/>
          <p:nvPr>
            <p:extLst>
              <p:ext uri="{D42A27DB-BD31-4B8C-83A1-F6EECF244321}">
                <p14:modId xmlns:p14="http://schemas.microsoft.com/office/powerpoint/2010/main" val="397685869"/>
              </p:ext>
            </p:extLst>
          </p:nvPr>
        </p:nvGraphicFramePr>
        <p:xfrm>
          <a:off x="457199" y="1600200"/>
          <a:ext cx="8229601" cy="4349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871 PPT Footer.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6116363"/>
            <a:ext cx="9144000" cy="741637"/>
          </a:xfrm>
          <a:prstGeom prst="rect">
            <a:avLst/>
          </a:prstGeom>
        </p:spPr>
      </p:pic>
      <p:pic>
        <p:nvPicPr>
          <p:cNvPr id="6" name="Picture 5" descr="871 C&amp;WEP Logo Main Mast Black.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25175" y="254480"/>
            <a:ext cx="977287" cy="1099447"/>
          </a:xfrm>
          <a:prstGeom prst="rect">
            <a:avLst/>
          </a:prstGeom>
        </p:spPr>
      </p:pic>
      <p:pic>
        <p:nvPicPr>
          <p:cNvPr id="3" name="Picture 2"/>
          <p:cNvPicPr>
            <a:picLocks noChangeAspect="1"/>
          </p:cNvPicPr>
          <p:nvPr/>
        </p:nvPicPr>
        <p:blipFill>
          <a:blip r:embed="rId9"/>
          <a:stretch>
            <a:fillRect/>
          </a:stretch>
        </p:blipFill>
        <p:spPr>
          <a:xfrm>
            <a:off x="683567" y="1464170"/>
            <a:ext cx="3886551" cy="2931978"/>
          </a:xfrm>
          <a:prstGeom prst="rect">
            <a:avLst/>
          </a:prstGeom>
        </p:spPr>
      </p:pic>
      <p:pic>
        <p:nvPicPr>
          <p:cNvPr id="8" name="Picture 7"/>
          <p:cNvPicPr>
            <a:picLocks noChangeAspect="1"/>
          </p:cNvPicPr>
          <p:nvPr/>
        </p:nvPicPr>
        <p:blipFill>
          <a:blip r:embed="rId10"/>
          <a:stretch>
            <a:fillRect/>
          </a:stretch>
        </p:blipFill>
        <p:spPr>
          <a:xfrm>
            <a:off x="4731549" y="2683178"/>
            <a:ext cx="3955251" cy="2978069"/>
          </a:xfrm>
          <a:prstGeom prst="rect">
            <a:avLst/>
          </a:prstGeom>
        </p:spPr>
      </p:pic>
      <p:sp>
        <p:nvSpPr>
          <p:cNvPr id="9" name="TextBox 8"/>
          <p:cNvSpPr txBox="1"/>
          <p:nvPr/>
        </p:nvSpPr>
        <p:spPr>
          <a:xfrm>
            <a:off x="5292080" y="1760900"/>
            <a:ext cx="3394720" cy="830997"/>
          </a:xfrm>
          <a:prstGeom prst="rect">
            <a:avLst/>
          </a:prstGeom>
          <a:noFill/>
        </p:spPr>
        <p:txBody>
          <a:bodyPr wrap="square" rtlCol="0">
            <a:spAutoFit/>
          </a:bodyPr>
          <a:lstStyle/>
          <a:p>
            <a:pPr algn="r"/>
            <a:r>
              <a:rPr lang="en-GB" sz="2400" dirty="0" smtClean="0">
                <a:solidFill>
                  <a:schemeClr val="bg1"/>
                </a:solidFill>
                <a:latin typeface="Arial Narrow" panose="020B0606020202030204" pitchFamily="34" charset="0"/>
              </a:rPr>
              <a:t>Construction of sport pitches well underway</a:t>
            </a:r>
            <a:endParaRPr lang="en-GB" sz="2400" dirty="0">
              <a:solidFill>
                <a:schemeClr val="bg1"/>
              </a:solidFill>
              <a:latin typeface="Arial Narrow" panose="020B0606020202030204" pitchFamily="34" charset="0"/>
            </a:endParaRPr>
          </a:p>
        </p:txBody>
      </p:sp>
      <p:sp>
        <p:nvSpPr>
          <p:cNvPr id="10" name="TextBox 9"/>
          <p:cNvSpPr txBox="1"/>
          <p:nvPr/>
        </p:nvSpPr>
        <p:spPr>
          <a:xfrm>
            <a:off x="677887" y="4642310"/>
            <a:ext cx="3600401" cy="830997"/>
          </a:xfrm>
          <a:prstGeom prst="rect">
            <a:avLst/>
          </a:prstGeom>
          <a:noFill/>
        </p:spPr>
        <p:txBody>
          <a:bodyPr wrap="square" rtlCol="0">
            <a:spAutoFit/>
          </a:bodyPr>
          <a:lstStyle/>
          <a:p>
            <a:r>
              <a:rPr lang="en-GB" sz="2400" dirty="0" smtClean="0">
                <a:solidFill>
                  <a:schemeClr val="bg1"/>
                </a:solidFill>
                <a:latin typeface="Arial Narrow" panose="020B0606020202030204" pitchFamily="34" charset="0"/>
              </a:rPr>
              <a:t>Renovation of learning labs is nearing completion</a:t>
            </a:r>
            <a:endParaRPr lang="en-GB" sz="24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195212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00A4CC"/>
                </a:solidFill>
              </a:rPr>
              <a:t>Cheshire and Warrington </a:t>
            </a:r>
            <a:r>
              <a:rPr lang="en-GB" dirty="0" smtClean="0">
                <a:solidFill>
                  <a:srgbClr val="00A4CC"/>
                </a:solidFill>
              </a:rPr>
              <a:t>LGF Update </a:t>
            </a:r>
            <a:br>
              <a:rPr lang="en-GB" dirty="0" smtClean="0">
                <a:solidFill>
                  <a:srgbClr val="00A4CC"/>
                </a:solidFill>
              </a:rPr>
            </a:br>
            <a:r>
              <a:rPr lang="en-GB" dirty="0" smtClean="0">
                <a:solidFill>
                  <a:srgbClr val="00A4CC"/>
                </a:solidFill>
              </a:rPr>
              <a:t>Skills Capital – Reaseheath College</a:t>
            </a:r>
            <a:endParaRPr lang="en-GB" dirty="0"/>
          </a:p>
        </p:txBody>
      </p:sp>
      <p:graphicFrame>
        <p:nvGraphicFramePr>
          <p:cNvPr id="4" name="Diagram 3"/>
          <p:cNvGraphicFramePr/>
          <p:nvPr>
            <p:extLst>
              <p:ext uri="{D42A27DB-BD31-4B8C-83A1-F6EECF244321}">
                <p14:modId xmlns:p14="http://schemas.microsoft.com/office/powerpoint/2010/main" val="397685869"/>
              </p:ext>
            </p:extLst>
          </p:nvPr>
        </p:nvGraphicFramePr>
        <p:xfrm>
          <a:off x="457199" y="1600200"/>
          <a:ext cx="8229601" cy="4349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871 PPT Footer.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6116363"/>
            <a:ext cx="9144000" cy="741637"/>
          </a:xfrm>
          <a:prstGeom prst="rect">
            <a:avLst/>
          </a:prstGeom>
        </p:spPr>
      </p:pic>
      <p:pic>
        <p:nvPicPr>
          <p:cNvPr id="6" name="Picture 5" descr="871 C&amp;WEP Logo Main Mast Black.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25175" y="254480"/>
            <a:ext cx="977287" cy="1099447"/>
          </a:xfrm>
          <a:prstGeom prst="rect">
            <a:avLst/>
          </a:prstGeom>
        </p:spPr>
      </p:pic>
      <p:sp>
        <p:nvSpPr>
          <p:cNvPr id="7" name="TextBox 6"/>
          <p:cNvSpPr txBox="1"/>
          <p:nvPr/>
        </p:nvSpPr>
        <p:spPr>
          <a:xfrm>
            <a:off x="1115616" y="2060848"/>
            <a:ext cx="6480720" cy="3416320"/>
          </a:xfrm>
          <a:prstGeom prst="rect">
            <a:avLst/>
          </a:prstGeom>
          <a:noFill/>
        </p:spPr>
        <p:txBody>
          <a:bodyPr wrap="square" rtlCol="0">
            <a:spAutoFit/>
          </a:bodyPr>
          <a:lstStyle/>
          <a:p>
            <a:r>
              <a:rPr lang="en-GB" sz="2400" dirty="0" smtClean="0">
                <a:solidFill>
                  <a:schemeClr val="bg1"/>
                </a:solidFill>
                <a:latin typeface="Arial Narrow" panose="020B0606020202030204" pitchFamily="34" charset="0"/>
              </a:rPr>
              <a:t>Four project approved and underway</a:t>
            </a:r>
          </a:p>
          <a:p>
            <a:pPr marL="342900" indent="-342900">
              <a:buFont typeface="Arial" panose="020B0604020202020204" pitchFamily="34" charset="0"/>
              <a:buChar char="•"/>
            </a:pPr>
            <a:r>
              <a:rPr lang="en-GB" sz="2400" dirty="0" smtClean="0">
                <a:solidFill>
                  <a:schemeClr val="bg1"/>
                </a:solidFill>
                <a:latin typeface="Arial Narrow" panose="020B0606020202030204" pitchFamily="34" charset="0"/>
              </a:rPr>
              <a:t>Learners benefitting from the projects</a:t>
            </a:r>
          </a:p>
          <a:p>
            <a:pPr marL="800100" lvl="1" indent="-342900">
              <a:buFont typeface="Arial" panose="020B0604020202020204" pitchFamily="34" charset="0"/>
              <a:buChar char="•"/>
            </a:pPr>
            <a:r>
              <a:rPr lang="en-GB" sz="2400" dirty="0" smtClean="0">
                <a:solidFill>
                  <a:schemeClr val="bg1"/>
                </a:solidFill>
                <a:latin typeface="Arial Narrow" panose="020B0606020202030204" pitchFamily="34" charset="0"/>
              </a:rPr>
              <a:t>95 - Level 1 and 2</a:t>
            </a:r>
          </a:p>
          <a:p>
            <a:pPr marL="800100" lvl="1" indent="-342900">
              <a:buFont typeface="Arial" panose="020B0604020202020204" pitchFamily="34" charset="0"/>
              <a:buChar char="•"/>
            </a:pPr>
            <a:r>
              <a:rPr lang="en-GB" sz="2400" dirty="0" smtClean="0">
                <a:solidFill>
                  <a:schemeClr val="bg1"/>
                </a:solidFill>
                <a:latin typeface="Arial Narrow" panose="020B0606020202030204" pitchFamily="34" charset="0"/>
              </a:rPr>
              <a:t>184 - Levels 3 and 4+ </a:t>
            </a:r>
            <a:endParaRPr lang="en-GB" sz="2400" dirty="0">
              <a:solidFill>
                <a:schemeClr val="bg1"/>
              </a:solidFill>
              <a:latin typeface="Arial Narrow" panose="020B0606020202030204" pitchFamily="34" charset="0"/>
            </a:endParaRPr>
          </a:p>
          <a:p>
            <a:pPr marL="800100" lvl="1" indent="-342900">
              <a:buFont typeface="Arial" panose="020B0604020202020204" pitchFamily="34" charset="0"/>
              <a:buChar char="•"/>
            </a:pPr>
            <a:r>
              <a:rPr lang="en-GB" sz="2400" dirty="0" smtClean="0">
                <a:solidFill>
                  <a:schemeClr val="bg1"/>
                </a:solidFill>
                <a:latin typeface="Arial Narrow" panose="020B0606020202030204" pitchFamily="34" charset="0"/>
              </a:rPr>
              <a:t>188 - Apprenticeships (16 to 18)</a:t>
            </a:r>
          </a:p>
          <a:p>
            <a:pPr marL="800100" lvl="1" indent="-342900">
              <a:buFont typeface="Arial" panose="020B0604020202020204" pitchFamily="34" charset="0"/>
              <a:buChar char="•"/>
            </a:pPr>
            <a:r>
              <a:rPr lang="en-GB" sz="2400" dirty="0" smtClean="0">
                <a:solidFill>
                  <a:schemeClr val="bg1"/>
                </a:solidFill>
                <a:latin typeface="Arial Narrow" panose="020B0606020202030204" pitchFamily="34" charset="0"/>
              </a:rPr>
              <a:t>81 – Adult (19+) Apprenticeships</a:t>
            </a:r>
          </a:p>
          <a:p>
            <a:pPr marL="800100" lvl="1" indent="-342900">
              <a:buFont typeface="Arial" panose="020B0604020202020204" pitchFamily="34" charset="0"/>
              <a:buChar char="•"/>
            </a:pPr>
            <a:r>
              <a:rPr lang="en-GB" sz="2400" dirty="0" smtClean="0">
                <a:solidFill>
                  <a:schemeClr val="bg1"/>
                </a:solidFill>
                <a:latin typeface="Arial Narrow" panose="020B0606020202030204" pitchFamily="34" charset="0"/>
              </a:rPr>
              <a:t>172 – Adult Skills Workplace</a:t>
            </a:r>
          </a:p>
          <a:p>
            <a:pPr marL="800100" lvl="1" indent="-342900">
              <a:buFont typeface="Arial" panose="020B0604020202020204" pitchFamily="34" charset="0"/>
              <a:buChar char="•"/>
            </a:pPr>
            <a:r>
              <a:rPr lang="en-GB" sz="2400" dirty="0" smtClean="0">
                <a:solidFill>
                  <a:schemeClr val="bg1"/>
                </a:solidFill>
                <a:latin typeface="Arial Narrow" panose="020B0606020202030204" pitchFamily="34" charset="0"/>
              </a:rPr>
              <a:t>720 in total</a:t>
            </a:r>
          </a:p>
          <a:p>
            <a:pPr marL="342900" indent="-342900">
              <a:buFont typeface="Arial" panose="020B0604020202020204" pitchFamily="34" charset="0"/>
              <a:buChar char="•"/>
            </a:pPr>
            <a:r>
              <a:rPr lang="en-GB" sz="2400" dirty="0" smtClean="0">
                <a:solidFill>
                  <a:schemeClr val="bg1"/>
                </a:solidFill>
                <a:latin typeface="Arial Narrow" panose="020B0606020202030204" pitchFamily="34" charset="0"/>
              </a:rPr>
              <a:t>Over 10,000sqm floorspace created/refurbished</a:t>
            </a:r>
            <a:endParaRPr lang="en-GB" sz="24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809002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00A4CC"/>
                </a:solidFill>
              </a:rPr>
              <a:t>Cheshire and Warrington </a:t>
            </a:r>
            <a:r>
              <a:rPr lang="en-GB" dirty="0" smtClean="0">
                <a:solidFill>
                  <a:srgbClr val="00A4CC"/>
                </a:solidFill>
              </a:rPr>
              <a:t>LGF Update </a:t>
            </a:r>
            <a:br>
              <a:rPr lang="en-GB" dirty="0" smtClean="0">
                <a:solidFill>
                  <a:srgbClr val="00A4CC"/>
                </a:solidFill>
              </a:rPr>
            </a:br>
            <a:r>
              <a:rPr lang="en-GB" dirty="0" smtClean="0">
                <a:solidFill>
                  <a:srgbClr val="00A4CC"/>
                </a:solidFill>
              </a:rPr>
              <a:t>Warrington West Centre Park Link Bridge</a:t>
            </a:r>
            <a:endParaRPr lang="en-GB" dirty="0"/>
          </a:p>
        </p:txBody>
      </p:sp>
      <p:graphicFrame>
        <p:nvGraphicFramePr>
          <p:cNvPr id="4" name="Diagram 3"/>
          <p:cNvGraphicFramePr/>
          <p:nvPr>
            <p:extLst>
              <p:ext uri="{D42A27DB-BD31-4B8C-83A1-F6EECF244321}">
                <p14:modId xmlns:p14="http://schemas.microsoft.com/office/powerpoint/2010/main" val="397685869"/>
              </p:ext>
            </p:extLst>
          </p:nvPr>
        </p:nvGraphicFramePr>
        <p:xfrm>
          <a:off x="457199" y="1600200"/>
          <a:ext cx="8229601" cy="4349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871 PPT Footer.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6116363"/>
            <a:ext cx="9144000" cy="741637"/>
          </a:xfrm>
          <a:prstGeom prst="rect">
            <a:avLst/>
          </a:prstGeom>
        </p:spPr>
      </p:pic>
      <p:pic>
        <p:nvPicPr>
          <p:cNvPr id="6" name="Picture 5" descr="871 C&amp;WEP Logo Main Mast Black.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25175" y="254480"/>
            <a:ext cx="977287" cy="1099447"/>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1560" y="1600200"/>
            <a:ext cx="4766300" cy="4017695"/>
          </a:xfrm>
          <a:prstGeom prst="rect">
            <a:avLst/>
          </a:prstGeom>
        </p:spPr>
      </p:pic>
      <p:sp>
        <p:nvSpPr>
          <p:cNvPr id="8" name="TextBox 7"/>
          <p:cNvSpPr txBox="1"/>
          <p:nvPr/>
        </p:nvSpPr>
        <p:spPr>
          <a:xfrm>
            <a:off x="5893538" y="1486195"/>
            <a:ext cx="2520280" cy="4524315"/>
          </a:xfrm>
          <a:prstGeom prst="rect">
            <a:avLst/>
          </a:prstGeom>
          <a:noFill/>
        </p:spPr>
        <p:txBody>
          <a:bodyPr wrap="square" rtlCol="0">
            <a:spAutoFit/>
          </a:bodyPr>
          <a:lstStyle/>
          <a:p>
            <a:r>
              <a:rPr lang="en-GB" sz="2400" dirty="0" smtClean="0">
                <a:solidFill>
                  <a:schemeClr val="bg1"/>
                </a:solidFill>
                <a:latin typeface="Arial Narrow" panose="020B0606020202030204" pitchFamily="34" charset="0"/>
              </a:rPr>
              <a:t>Supports release of employment and residential site which are currently hampered by lack of access through a new bridge crossing over the River Mersey and improved route from there to </a:t>
            </a:r>
            <a:r>
              <a:rPr lang="en-GB" sz="2400" dirty="0" err="1" smtClean="0">
                <a:solidFill>
                  <a:schemeClr val="bg1"/>
                </a:solidFill>
                <a:latin typeface="Arial Narrow" panose="020B0606020202030204" pitchFamily="34" charset="0"/>
              </a:rPr>
              <a:t>Slutchers</a:t>
            </a:r>
            <a:r>
              <a:rPr lang="en-GB" sz="2400" dirty="0" smtClean="0">
                <a:solidFill>
                  <a:schemeClr val="bg1"/>
                </a:solidFill>
                <a:latin typeface="Arial Narrow" panose="020B0606020202030204" pitchFamily="34" charset="0"/>
              </a:rPr>
              <a:t> Lane</a:t>
            </a:r>
            <a:endParaRPr lang="en-GB" sz="24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239731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00A4CC"/>
                </a:solidFill>
              </a:rPr>
              <a:t>Cheshire and Warrington </a:t>
            </a:r>
            <a:r>
              <a:rPr lang="en-GB" dirty="0" smtClean="0">
                <a:solidFill>
                  <a:srgbClr val="00A4CC"/>
                </a:solidFill>
              </a:rPr>
              <a:t>LGF Update </a:t>
            </a:r>
            <a:br>
              <a:rPr lang="en-GB" dirty="0" smtClean="0">
                <a:solidFill>
                  <a:srgbClr val="00A4CC"/>
                </a:solidFill>
              </a:rPr>
            </a:br>
            <a:r>
              <a:rPr lang="en-GB" dirty="0" smtClean="0">
                <a:solidFill>
                  <a:srgbClr val="00A4CC"/>
                </a:solidFill>
              </a:rPr>
              <a:t>Poynton Relief Road</a:t>
            </a:r>
            <a:endParaRPr lang="en-GB" dirty="0"/>
          </a:p>
        </p:txBody>
      </p:sp>
      <p:graphicFrame>
        <p:nvGraphicFramePr>
          <p:cNvPr id="4" name="Diagram 3"/>
          <p:cNvGraphicFramePr/>
          <p:nvPr>
            <p:extLst>
              <p:ext uri="{D42A27DB-BD31-4B8C-83A1-F6EECF244321}">
                <p14:modId xmlns:p14="http://schemas.microsoft.com/office/powerpoint/2010/main" val="397685869"/>
              </p:ext>
            </p:extLst>
          </p:nvPr>
        </p:nvGraphicFramePr>
        <p:xfrm>
          <a:off x="457199" y="1600200"/>
          <a:ext cx="8229601" cy="4349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871 PPT Footer.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6116363"/>
            <a:ext cx="9144000" cy="741637"/>
          </a:xfrm>
          <a:prstGeom prst="rect">
            <a:avLst/>
          </a:prstGeom>
        </p:spPr>
      </p:pic>
      <p:pic>
        <p:nvPicPr>
          <p:cNvPr id="6" name="Picture 5" descr="871 C&amp;WEP Logo Main Mast Black.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25175" y="254480"/>
            <a:ext cx="977287" cy="1099447"/>
          </a:xfrm>
          <a:prstGeom prst="rect">
            <a:avLst/>
          </a:prstGeom>
        </p:spPr>
      </p:pic>
      <p:sp>
        <p:nvSpPr>
          <p:cNvPr id="8" name="TextBox 7"/>
          <p:cNvSpPr txBox="1"/>
          <p:nvPr/>
        </p:nvSpPr>
        <p:spPr>
          <a:xfrm>
            <a:off x="4788386" y="1318532"/>
            <a:ext cx="3898414" cy="4893647"/>
          </a:xfrm>
          <a:prstGeom prst="rect">
            <a:avLst/>
          </a:prstGeom>
          <a:noFill/>
        </p:spPr>
        <p:txBody>
          <a:bodyPr wrap="square" rtlCol="0">
            <a:spAutoFit/>
          </a:bodyPr>
          <a:lstStyle/>
          <a:p>
            <a:r>
              <a:rPr lang="en-GB" sz="2400" dirty="0" smtClean="0">
                <a:solidFill>
                  <a:schemeClr val="bg1"/>
                </a:solidFill>
                <a:latin typeface="Arial Narrow" panose="020B0606020202030204" pitchFamily="34" charset="0"/>
              </a:rPr>
              <a:t>A proposed 3km relief road, reducing traffic congestion in Poynton which will contribute to the physical and social regeneration of Poynton. It also improves connectivity for the </a:t>
            </a:r>
            <a:r>
              <a:rPr lang="en-GB" sz="2400" dirty="0" smtClean="0">
                <a:solidFill>
                  <a:schemeClr val="bg1"/>
                </a:solidFill>
                <a:latin typeface="Arial Narrow" panose="020B0606020202030204" pitchFamily="34" charset="0"/>
              </a:rPr>
              <a:t>northern </a:t>
            </a:r>
            <a:r>
              <a:rPr lang="en-GB" sz="2400" dirty="0" smtClean="0">
                <a:solidFill>
                  <a:schemeClr val="bg1"/>
                </a:solidFill>
                <a:latin typeface="Arial Narrow" panose="020B0606020202030204" pitchFamily="34" charset="0"/>
              </a:rPr>
              <a:t>Macclesfield business area and the strategic link between A6 to Manchester Airport Relief Road and Junction 17 of the M6 via Congleton, facilitating wider economic and transport benefits</a:t>
            </a:r>
            <a:endParaRPr lang="en-GB" sz="2400" dirty="0">
              <a:solidFill>
                <a:schemeClr val="bg1"/>
              </a:solidFill>
              <a:latin typeface="Arial Narrow" panose="020B0606020202030204" pitchFamily="34" charset="0"/>
            </a:endParaRPr>
          </a:p>
        </p:txBody>
      </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199" y="1538970"/>
            <a:ext cx="3970785" cy="4520486"/>
          </a:xfrm>
          <a:prstGeom prst="rect">
            <a:avLst/>
          </a:prstGeom>
        </p:spPr>
      </p:pic>
    </p:spTree>
    <p:extLst>
      <p:ext uri="{BB962C8B-B14F-4D97-AF65-F5344CB8AC3E}">
        <p14:creationId xmlns:p14="http://schemas.microsoft.com/office/powerpoint/2010/main" val="1780474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00A4CC"/>
                </a:solidFill>
              </a:rPr>
              <a:t>Cheshire and Warrington </a:t>
            </a:r>
            <a:r>
              <a:rPr lang="en-GB" dirty="0" smtClean="0">
                <a:solidFill>
                  <a:srgbClr val="00A4CC"/>
                </a:solidFill>
              </a:rPr>
              <a:t>LGF Update </a:t>
            </a:r>
            <a:br>
              <a:rPr lang="en-GB" dirty="0" smtClean="0">
                <a:solidFill>
                  <a:srgbClr val="00A4CC"/>
                </a:solidFill>
              </a:rPr>
            </a:br>
            <a:r>
              <a:rPr lang="en-GB" dirty="0" smtClean="0">
                <a:solidFill>
                  <a:srgbClr val="00A4CC"/>
                </a:solidFill>
              </a:rPr>
              <a:t>Ellesmere Port </a:t>
            </a:r>
            <a:r>
              <a:rPr lang="en-GB" dirty="0" smtClean="0">
                <a:solidFill>
                  <a:srgbClr val="00A4CC"/>
                </a:solidFill>
              </a:rPr>
              <a:t>Central Development Zone</a:t>
            </a:r>
            <a:endParaRPr lang="en-GB" dirty="0"/>
          </a:p>
        </p:txBody>
      </p:sp>
      <p:graphicFrame>
        <p:nvGraphicFramePr>
          <p:cNvPr id="4" name="Diagram 3"/>
          <p:cNvGraphicFramePr/>
          <p:nvPr>
            <p:extLst>
              <p:ext uri="{D42A27DB-BD31-4B8C-83A1-F6EECF244321}">
                <p14:modId xmlns:p14="http://schemas.microsoft.com/office/powerpoint/2010/main" val="397685869"/>
              </p:ext>
            </p:extLst>
          </p:nvPr>
        </p:nvGraphicFramePr>
        <p:xfrm>
          <a:off x="457199" y="1600200"/>
          <a:ext cx="8229601" cy="4349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871 PPT Footer.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6116363"/>
            <a:ext cx="9144000" cy="741637"/>
          </a:xfrm>
          <a:prstGeom prst="rect">
            <a:avLst/>
          </a:prstGeom>
        </p:spPr>
      </p:pic>
      <p:pic>
        <p:nvPicPr>
          <p:cNvPr id="6" name="Picture 5" descr="871 C&amp;WEP Logo Main Mast Black.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25175" y="254480"/>
            <a:ext cx="977287" cy="1099447"/>
          </a:xfrm>
          <a:prstGeom prst="rect">
            <a:avLst/>
          </a:prstGeom>
        </p:spPr>
      </p:pic>
      <p:pic>
        <p:nvPicPr>
          <p:cNvPr id="10" name="Content Placeholder 1"/>
          <p:cNvPicPr>
            <a:picLocks noGrp="1" noChangeAspect="1"/>
          </p:cNvPicPr>
          <p:nvPr>
            <p:ph sz="quarter" idx="11"/>
          </p:nvPr>
        </p:nvPicPr>
        <p:blipFill>
          <a:blip r:embed="rId9">
            <a:extLst>
              <a:ext uri="{28A0092B-C50C-407E-A947-70E740481C1C}">
                <a14:useLocalDpi xmlns:a14="http://schemas.microsoft.com/office/drawing/2010/main" val="0"/>
              </a:ext>
            </a:extLst>
          </a:blip>
          <a:srcRect/>
          <a:stretch>
            <a:fillRect/>
          </a:stretch>
        </p:blipFill>
        <p:spPr>
          <a:xfrm>
            <a:off x="4241800" y="3690938"/>
            <a:ext cx="4471988" cy="2274887"/>
          </a:xfrm>
        </p:spPr>
      </p:pic>
      <p:pic>
        <p:nvPicPr>
          <p:cNvPr id="11" name="Picture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92113" y="2190750"/>
            <a:ext cx="3668712"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3"/>
          <p:cNvSpPr txBox="1">
            <a:spLocks noChangeArrowheads="1"/>
          </p:cNvSpPr>
          <p:nvPr/>
        </p:nvSpPr>
        <p:spPr bwMode="auto">
          <a:xfrm>
            <a:off x="4391332" y="1323384"/>
            <a:ext cx="3911600" cy="248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ts val="200"/>
              </a:spcBef>
              <a:spcAft>
                <a:spcPts val="400"/>
              </a:spcAft>
              <a:buClr>
                <a:schemeClr val="accent1"/>
              </a:buClr>
            </a:pPr>
            <a:r>
              <a:rPr lang="en-GB" altLang="en-US" sz="1800" dirty="0"/>
              <a:t>To reduce the cost of the public estate</a:t>
            </a:r>
          </a:p>
          <a:p>
            <a:pPr>
              <a:lnSpc>
                <a:spcPct val="90000"/>
              </a:lnSpc>
              <a:spcBef>
                <a:spcPts val="200"/>
              </a:spcBef>
              <a:spcAft>
                <a:spcPts val="400"/>
              </a:spcAft>
              <a:buClr>
                <a:schemeClr val="accent1"/>
              </a:buClr>
            </a:pPr>
            <a:r>
              <a:rPr lang="en-GB" altLang="en-US" sz="1800" dirty="0"/>
              <a:t>To provide improvements in service delivery through service redesign </a:t>
            </a:r>
          </a:p>
          <a:p>
            <a:pPr>
              <a:lnSpc>
                <a:spcPct val="90000"/>
              </a:lnSpc>
              <a:spcBef>
                <a:spcPts val="200"/>
              </a:spcBef>
              <a:spcAft>
                <a:spcPts val="400"/>
              </a:spcAft>
              <a:buClr>
                <a:schemeClr val="accent1"/>
              </a:buClr>
            </a:pPr>
            <a:r>
              <a:rPr lang="en-GB" altLang="en-US" sz="1800" dirty="0"/>
              <a:t>To act as a catalyst for regeneration and private sector investment in the town centre and wider area</a:t>
            </a:r>
          </a:p>
        </p:txBody>
      </p:sp>
    </p:spTree>
    <p:extLst>
      <p:ext uri="{BB962C8B-B14F-4D97-AF65-F5344CB8AC3E}">
        <p14:creationId xmlns:p14="http://schemas.microsoft.com/office/powerpoint/2010/main" val="2479289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71 PPT Foot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116363"/>
            <a:ext cx="9144000" cy="741637"/>
          </a:xfrm>
          <a:prstGeom prst="rect">
            <a:avLst/>
          </a:prstGeom>
        </p:spPr>
      </p:pic>
      <p:pic>
        <p:nvPicPr>
          <p:cNvPr id="5" name="Picture 4" descr="871 C&amp;WEP Logo Main Mast Black.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5175" y="254480"/>
            <a:ext cx="977287" cy="1099447"/>
          </a:xfrm>
          <a:prstGeom prst="rect">
            <a:avLst/>
          </a:prstGeom>
        </p:spPr>
      </p:pic>
      <p:cxnSp>
        <p:nvCxnSpPr>
          <p:cNvPr id="8" name="Straight Connector 7"/>
          <p:cNvCxnSpPr/>
          <p:nvPr/>
        </p:nvCxnSpPr>
        <p:spPr>
          <a:xfrm>
            <a:off x="1187624" y="2924944"/>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195736" y="4509120"/>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31840" y="3356992"/>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283968" y="2924944"/>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56176" y="3501008"/>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64088" y="4509120"/>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380312" y="3140968"/>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normAutofit fontScale="90000"/>
          </a:bodyPr>
          <a:lstStyle/>
          <a:p>
            <a:r>
              <a:rPr lang="en-GB" dirty="0">
                <a:solidFill>
                  <a:srgbClr val="00A4CC"/>
                </a:solidFill>
              </a:rPr>
              <a:t>Cheshire and Warrington LGF </a:t>
            </a:r>
            <a:r>
              <a:rPr lang="en-GB" dirty="0" smtClean="0">
                <a:solidFill>
                  <a:srgbClr val="00A4CC"/>
                </a:solidFill>
              </a:rPr>
              <a:t>Update</a:t>
            </a:r>
            <a:br>
              <a:rPr lang="en-GB" dirty="0" smtClean="0">
                <a:solidFill>
                  <a:srgbClr val="00A4CC"/>
                </a:solidFill>
              </a:rPr>
            </a:br>
            <a:r>
              <a:rPr lang="en-GB" dirty="0" smtClean="0">
                <a:solidFill>
                  <a:srgbClr val="00A4CC"/>
                </a:solidFill>
              </a:rPr>
              <a:t>Warrington West, Omega M62 Junction 8</a:t>
            </a:r>
            <a:endParaRPr lang="en-GB" dirty="0"/>
          </a:p>
        </p:txBody>
      </p:sp>
      <p:sp>
        <p:nvSpPr>
          <p:cNvPr id="7" name="Content Placeholder 6"/>
          <p:cNvSpPr>
            <a:spLocks noGrp="1"/>
          </p:cNvSpPr>
          <p:nvPr>
            <p:ph idx="1"/>
          </p:nvPr>
        </p:nvSpPr>
        <p:spPr/>
        <p:txBody>
          <a:bodyPr/>
          <a:lstStyle/>
          <a:p>
            <a:endParaRPr lang="en-GB" dirty="0"/>
          </a:p>
        </p:txBody>
      </p:sp>
      <p:pic>
        <p:nvPicPr>
          <p:cNvPr id="2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752" y="1472803"/>
            <a:ext cx="5721533" cy="4521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a:off x="6907872" y="4211534"/>
            <a:ext cx="1728192" cy="830997"/>
          </a:xfrm>
          <a:prstGeom prst="rect">
            <a:avLst/>
          </a:prstGeom>
          <a:noFill/>
          <a:ln w="28575">
            <a:solidFill>
              <a:srgbClr val="0070C0"/>
            </a:solidFill>
          </a:ln>
        </p:spPr>
        <p:txBody>
          <a:bodyPr wrap="square" rtlCol="0">
            <a:spAutoFit/>
          </a:bodyPr>
          <a:lstStyle/>
          <a:p>
            <a:pPr algn="ctr"/>
            <a:r>
              <a:rPr lang="en-GB" sz="1600" dirty="0" smtClean="0">
                <a:solidFill>
                  <a:prstClr val="black"/>
                </a:solidFill>
                <a:latin typeface="Candara"/>
              </a:rPr>
              <a:t>Re-aligned Charon Way</a:t>
            </a:r>
          </a:p>
          <a:p>
            <a:pPr algn="ctr"/>
            <a:r>
              <a:rPr lang="en-GB" sz="1600" dirty="0" smtClean="0">
                <a:solidFill>
                  <a:prstClr val="black"/>
                </a:solidFill>
                <a:latin typeface="Candara"/>
              </a:rPr>
              <a:t>Outbound</a:t>
            </a:r>
            <a:endParaRPr lang="en-GB" sz="1600" dirty="0">
              <a:solidFill>
                <a:prstClr val="black"/>
              </a:solidFill>
              <a:latin typeface="Candara"/>
            </a:endParaRPr>
          </a:p>
        </p:txBody>
      </p:sp>
      <p:cxnSp>
        <p:nvCxnSpPr>
          <p:cNvPr id="31" name="Straight Arrow Connector 30"/>
          <p:cNvCxnSpPr/>
          <p:nvPr/>
        </p:nvCxnSpPr>
        <p:spPr>
          <a:xfrm flipH="1">
            <a:off x="4923656" y="4512746"/>
            <a:ext cx="1944216" cy="12193"/>
          </a:xfrm>
          <a:prstGeom prst="straightConnector1">
            <a:avLst/>
          </a:prstGeom>
          <a:noFill/>
          <a:ln w="38100" cap="flat" cmpd="sng" algn="ctr">
            <a:solidFill>
              <a:srgbClr val="0070C0"/>
            </a:solidFill>
            <a:prstDash val="solid"/>
            <a:tailEnd type="arrow"/>
          </a:ln>
          <a:effectLst/>
        </p:spPr>
      </p:cxnSp>
      <p:sp>
        <p:nvSpPr>
          <p:cNvPr id="32" name="TextBox 31"/>
          <p:cNvSpPr txBox="1"/>
          <p:nvPr/>
        </p:nvSpPr>
        <p:spPr>
          <a:xfrm>
            <a:off x="2148881" y="5557427"/>
            <a:ext cx="1728192" cy="584775"/>
          </a:xfrm>
          <a:prstGeom prst="rect">
            <a:avLst/>
          </a:prstGeom>
          <a:noFill/>
          <a:ln w="28575">
            <a:solidFill>
              <a:srgbClr val="0070C0"/>
            </a:solidFill>
          </a:ln>
        </p:spPr>
        <p:txBody>
          <a:bodyPr wrap="square" rtlCol="0">
            <a:spAutoFit/>
          </a:bodyPr>
          <a:lstStyle/>
          <a:p>
            <a:pPr algn="ctr"/>
            <a:r>
              <a:rPr lang="en-GB" sz="1600" dirty="0" smtClean="0">
                <a:solidFill>
                  <a:prstClr val="black"/>
                </a:solidFill>
                <a:latin typeface="Candara"/>
              </a:rPr>
              <a:t>Widening on Skyline Drive</a:t>
            </a:r>
            <a:endParaRPr lang="en-GB" sz="1600" dirty="0">
              <a:solidFill>
                <a:prstClr val="black"/>
              </a:solidFill>
              <a:latin typeface="Candara"/>
            </a:endParaRPr>
          </a:p>
        </p:txBody>
      </p:sp>
      <p:cxnSp>
        <p:nvCxnSpPr>
          <p:cNvPr id="33" name="Straight Arrow Connector 32"/>
          <p:cNvCxnSpPr/>
          <p:nvPr/>
        </p:nvCxnSpPr>
        <p:spPr>
          <a:xfrm flipV="1">
            <a:off x="3012977" y="4419470"/>
            <a:ext cx="423948" cy="1159977"/>
          </a:xfrm>
          <a:prstGeom prst="straightConnector1">
            <a:avLst/>
          </a:prstGeom>
          <a:noFill/>
          <a:ln w="38100" cap="flat" cmpd="sng" algn="ctr">
            <a:solidFill>
              <a:srgbClr val="0070C0"/>
            </a:solidFill>
            <a:prstDash val="solid"/>
            <a:tailEnd type="arrow"/>
          </a:ln>
          <a:effectLst/>
        </p:spPr>
      </p:cxnSp>
      <p:sp>
        <p:nvSpPr>
          <p:cNvPr id="34" name="TextBox 33"/>
          <p:cNvSpPr txBox="1"/>
          <p:nvPr/>
        </p:nvSpPr>
        <p:spPr>
          <a:xfrm>
            <a:off x="476759" y="1802728"/>
            <a:ext cx="2016224" cy="584775"/>
          </a:xfrm>
          <a:prstGeom prst="rect">
            <a:avLst/>
          </a:prstGeom>
          <a:noFill/>
          <a:ln w="28575">
            <a:solidFill>
              <a:srgbClr val="0070C0"/>
            </a:solidFill>
          </a:ln>
        </p:spPr>
        <p:txBody>
          <a:bodyPr wrap="square" rtlCol="0">
            <a:spAutoFit/>
          </a:bodyPr>
          <a:lstStyle/>
          <a:p>
            <a:pPr algn="ctr"/>
            <a:r>
              <a:rPr lang="en-GB" sz="1600" dirty="0" smtClean="0">
                <a:solidFill>
                  <a:prstClr val="black"/>
                </a:solidFill>
                <a:latin typeface="Candara"/>
              </a:rPr>
              <a:t>Widening </a:t>
            </a:r>
            <a:r>
              <a:rPr lang="en-GB" sz="1600" dirty="0" err="1" smtClean="0">
                <a:solidFill>
                  <a:prstClr val="black"/>
                </a:solidFill>
                <a:latin typeface="Candara"/>
              </a:rPr>
              <a:t>Burtonwood</a:t>
            </a:r>
            <a:r>
              <a:rPr lang="en-GB" sz="1600" dirty="0" smtClean="0">
                <a:solidFill>
                  <a:prstClr val="black"/>
                </a:solidFill>
                <a:latin typeface="Candara"/>
              </a:rPr>
              <a:t> Rd (N)</a:t>
            </a:r>
            <a:endParaRPr lang="en-GB" sz="1600" dirty="0">
              <a:solidFill>
                <a:prstClr val="black"/>
              </a:solidFill>
              <a:latin typeface="Candara"/>
            </a:endParaRPr>
          </a:p>
        </p:txBody>
      </p:sp>
      <p:cxnSp>
        <p:nvCxnSpPr>
          <p:cNvPr id="35" name="Straight Arrow Connector 34"/>
          <p:cNvCxnSpPr/>
          <p:nvPr/>
        </p:nvCxnSpPr>
        <p:spPr>
          <a:xfrm>
            <a:off x="2512542" y="2043181"/>
            <a:ext cx="1364531" cy="134732"/>
          </a:xfrm>
          <a:prstGeom prst="straightConnector1">
            <a:avLst/>
          </a:prstGeom>
          <a:noFill/>
          <a:ln w="38100" cap="flat" cmpd="sng" algn="ctr">
            <a:solidFill>
              <a:srgbClr val="0070C0"/>
            </a:solidFill>
            <a:prstDash val="solid"/>
            <a:tailEnd type="arrow"/>
          </a:ln>
          <a:effectLst/>
        </p:spPr>
      </p:cxnSp>
      <p:sp>
        <p:nvSpPr>
          <p:cNvPr id="36" name="TextBox 35"/>
          <p:cNvSpPr txBox="1"/>
          <p:nvPr/>
        </p:nvSpPr>
        <p:spPr>
          <a:xfrm>
            <a:off x="6913240" y="2309920"/>
            <a:ext cx="1728192" cy="584775"/>
          </a:xfrm>
          <a:prstGeom prst="rect">
            <a:avLst/>
          </a:prstGeom>
          <a:noFill/>
          <a:ln w="28575">
            <a:solidFill>
              <a:srgbClr val="0070C0"/>
            </a:solidFill>
          </a:ln>
        </p:spPr>
        <p:txBody>
          <a:bodyPr wrap="square" rtlCol="0">
            <a:spAutoFit/>
          </a:bodyPr>
          <a:lstStyle/>
          <a:p>
            <a:pPr algn="ctr"/>
            <a:r>
              <a:rPr lang="en-GB" sz="1600" dirty="0" smtClean="0">
                <a:solidFill>
                  <a:prstClr val="black"/>
                </a:solidFill>
                <a:latin typeface="Candara"/>
              </a:rPr>
              <a:t>Widened M62 Off slip</a:t>
            </a:r>
            <a:endParaRPr lang="en-GB" sz="1600" dirty="0">
              <a:solidFill>
                <a:prstClr val="black"/>
              </a:solidFill>
              <a:latin typeface="Candara"/>
            </a:endParaRPr>
          </a:p>
        </p:txBody>
      </p:sp>
      <p:cxnSp>
        <p:nvCxnSpPr>
          <p:cNvPr id="37" name="Straight Arrow Connector 36"/>
          <p:cNvCxnSpPr/>
          <p:nvPr/>
        </p:nvCxnSpPr>
        <p:spPr>
          <a:xfrm flipH="1">
            <a:off x="5419328" y="2508469"/>
            <a:ext cx="1448544" cy="859740"/>
          </a:xfrm>
          <a:prstGeom prst="straightConnector1">
            <a:avLst/>
          </a:prstGeom>
          <a:noFill/>
          <a:ln w="38100" cap="flat" cmpd="sng" algn="ctr">
            <a:solidFill>
              <a:srgbClr val="0070C0"/>
            </a:solidFill>
            <a:prstDash val="solid"/>
            <a:tailEnd type="arrow"/>
          </a:ln>
          <a:effectLst/>
        </p:spPr>
      </p:cxnSp>
      <p:sp>
        <p:nvSpPr>
          <p:cNvPr id="38" name="TextBox 37"/>
          <p:cNvSpPr txBox="1"/>
          <p:nvPr/>
        </p:nvSpPr>
        <p:spPr>
          <a:xfrm>
            <a:off x="179512" y="4211535"/>
            <a:ext cx="2016224" cy="830997"/>
          </a:xfrm>
          <a:prstGeom prst="rect">
            <a:avLst/>
          </a:prstGeom>
          <a:noFill/>
          <a:ln w="28575">
            <a:solidFill>
              <a:srgbClr val="0070C0"/>
            </a:solidFill>
          </a:ln>
        </p:spPr>
        <p:txBody>
          <a:bodyPr wrap="square" rtlCol="0">
            <a:spAutoFit/>
          </a:bodyPr>
          <a:lstStyle/>
          <a:p>
            <a:pPr algn="ctr"/>
            <a:r>
              <a:rPr lang="en-GB" sz="1600" dirty="0" smtClean="0">
                <a:solidFill>
                  <a:prstClr val="black"/>
                </a:solidFill>
                <a:latin typeface="Candara"/>
              </a:rPr>
              <a:t>Local widening and lining amendments across junction</a:t>
            </a:r>
            <a:endParaRPr lang="en-GB" sz="1600" dirty="0">
              <a:solidFill>
                <a:prstClr val="black"/>
              </a:solidFill>
              <a:latin typeface="Candara"/>
            </a:endParaRPr>
          </a:p>
        </p:txBody>
      </p:sp>
      <p:cxnSp>
        <p:nvCxnSpPr>
          <p:cNvPr id="39" name="Straight Arrow Connector 38"/>
          <p:cNvCxnSpPr>
            <a:stCxn id="38" idx="3"/>
          </p:cNvCxnSpPr>
          <p:nvPr/>
        </p:nvCxnSpPr>
        <p:spPr>
          <a:xfrm flipV="1">
            <a:off x="2195736" y="3429000"/>
            <a:ext cx="1682056" cy="1198034"/>
          </a:xfrm>
          <a:prstGeom prst="straightConnector1">
            <a:avLst/>
          </a:prstGeom>
          <a:noFill/>
          <a:ln w="38100" cap="flat" cmpd="sng" algn="ctr">
            <a:solidFill>
              <a:srgbClr val="0070C0"/>
            </a:solidFill>
            <a:prstDash val="solid"/>
            <a:tailEnd type="arrow"/>
          </a:ln>
          <a:effectLst/>
        </p:spPr>
      </p:cxnSp>
    </p:spTree>
    <p:extLst>
      <p:ext uri="{BB962C8B-B14F-4D97-AF65-F5344CB8AC3E}">
        <p14:creationId xmlns:p14="http://schemas.microsoft.com/office/powerpoint/2010/main" val="3483751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solidFill>
                  <a:srgbClr val="00A4CC"/>
                </a:solidFill>
              </a:rPr>
              <a:t/>
            </a:r>
            <a:br>
              <a:rPr lang="en-GB" sz="3200" dirty="0" smtClean="0">
                <a:solidFill>
                  <a:srgbClr val="00A4CC"/>
                </a:solidFill>
              </a:rPr>
            </a:br>
            <a:endParaRPr lang="en-US" sz="3200" dirty="0">
              <a:solidFill>
                <a:srgbClr val="00A4CC"/>
              </a:solidFill>
            </a:endParaRPr>
          </a:p>
        </p:txBody>
      </p:sp>
      <p:sp>
        <p:nvSpPr>
          <p:cNvPr id="7" name="Content Placeholder 6"/>
          <p:cNvSpPr>
            <a:spLocks noGrp="1"/>
          </p:cNvSpPr>
          <p:nvPr>
            <p:ph idx="1"/>
          </p:nvPr>
        </p:nvSpPr>
        <p:spPr>
          <a:xfrm>
            <a:off x="457200" y="1600201"/>
            <a:ext cx="8229600" cy="3701008"/>
          </a:xfrm>
        </p:spPr>
        <p:txBody>
          <a:bodyPr>
            <a:normAutofit/>
          </a:bodyPr>
          <a:lstStyle/>
          <a:p>
            <a:r>
              <a:rPr lang="en-GB" dirty="0" smtClean="0"/>
              <a:t>Growth Deal </a:t>
            </a:r>
          </a:p>
          <a:p>
            <a:pPr lvl="1"/>
            <a:r>
              <a:rPr lang="en-GB" dirty="0" smtClean="0"/>
              <a:t>£142.7m announced in July 2014</a:t>
            </a:r>
          </a:p>
          <a:p>
            <a:pPr lvl="2"/>
            <a:r>
              <a:rPr lang="en-GB" dirty="0" smtClean="0"/>
              <a:t>To create up to 9,000 jobs, allow up to 500 homes to be built, and generate up to £50m public and private investment</a:t>
            </a:r>
          </a:p>
          <a:p>
            <a:pPr lvl="1"/>
            <a:r>
              <a:rPr lang="en-GB" dirty="0" smtClean="0"/>
              <a:t>Further £15.2m awarded in January  2015 as part of an ‘LGF Round  2’;</a:t>
            </a:r>
          </a:p>
          <a:p>
            <a:pPr lvl="1"/>
            <a:r>
              <a:rPr lang="en-GB" dirty="0" smtClean="0"/>
              <a:t>To </a:t>
            </a:r>
            <a:r>
              <a:rPr lang="en-GB" dirty="0"/>
              <a:t>create up </a:t>
            </a:r>
            <a:r>
              <a:rPr lang="en-GB" dirty="0" smtClean="0"/>
              <a:t>to:</a:t>
            </a:r>
          </a:p>
          <a:p>
            <a:pPr lvl="2"/>
            <a:r>
              <a:rPr lang="en-GB" dirty="0" smtClean="0"/>
              <a:t>9,000 </a:t>
            </a:r>
            <a:r>
              <a:rPr lang="en-GB" dirty="0"/>
              <a:t>jobs, </a:t>
            </a:r>
            <a:endParaRPr lang="en-GB" dirty="0" smtClean="0"/>
          </a:p>
          <a:p>
            <a:pPr lvl="2"/>
            <a:r>
              <a:rPr lang="en-GB" dirty="0" smtClean="0"/>
              <a:t>allow </a:t>
            </a:r>
            <a:r>
              <a:rPr lang="en-GB" dirty="0"/>
              <a:t>up to 500 homes to be built, </a:t>
            </a:r>
            <a:endParaRPr lang="en-GB" dirty="0" smtClean="0"/>
          </a:p>
          <a:p>
            <a:pPr lvl="2"/>
            <a:r>
              <a:rPr lang="en-GB" dirty="0" smtClean="0"/>
              <a:t>and </a:t>
            </a:r>
            <a:r>
              <a:rPr lang="en-GB" dirty="0"/>
              <a:t>generate up to £50m public and private investment</a:t>
            </a:r>
          </a:p>
          <a:p>
            <a:pPr lvl="1"/>
            <a:endParaRPr lang="en-GB" dirty="0" smtClean="0"/>
          </a:p>
        </p:txBody>
      </p:sp>
      <p:pic>
        <p:nvPicPr>
          <p:cNvPr id="4" name="Picture 3" descr="871 PPT Foot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116363"/>
            <a:ext cx="9144000" cy="741637"/>
          </a:xfrm>
          <a:prstGeom prst="rect">
            <a:avLst/>
          </a:prstGeom>
        </p:spPr>
      </p:pic>
      <p:pic>
        <p:nvPicPr>
          <p:cNvPr id="5" name="Picture 4" descr="871 C&amp;WEP Logo Main Mast Black.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5175" y="254480"/>
            <a:ext cx="977287" cy="1099447"/>
          </a:xfrm>
          <a:prstGeom prst="rect">
            <a:avLst/>
          </a:prstGeom>
        </p:spPr>
      </p:pic>
      <p:sp>
        <p:nvSpPr>
          <p:cNvPr id="9" name="Title 1"/>
          <p:cNvSpPr txBox="1">
            <a:spLocks/>
          </p:cNvSpPr>
          <p:nvPr/>
        </p:nvSpPr>
        <p:spPr>
          <a:xfrm>
            <a:off x="360512" y="393887"/>
            <a:ext cx="6443736" cy="802865"/>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i="0" kern="1200">
                <a:solidFill>
                  <a:schemeClr val="bg1">
                    <a:lumMod val="95000"/>
                    <a:lumOff val="5000"/>
                  </a:schemeClr>
                </a:solidFill>
                <a:latin typeface="Arial Narrow"/>
                <a:ea typeface="+mj-ea"/>
                <a:cs typeface="Arial Narrow"/>
              </a:defRPr>
            </a:lvl1pPr>
          </a:lstStyle>
          <a:p>
            <a:endParaRPr lang="en-GB" sz="2800" dirty="0" smtClean="0">
              <a:solidFill>
                <a:srgbClr val="00A4CC"/>
              </a:solidFill>
            </a:endParaRPr>
          </a:p>
          <a:p>
            <a:r>
              <a:rPr lang="en-GB" sz="2800" dirty="0" smtClean="0">
                <a:solidFill>
                  <a:srgbClr val="00A4CC"/>
                </a:solidFill>
              </a:rPr>
              <a:t>Cheshire and Warrington LGF Update</a:t>
            </a:r>
            <a:br>
              <a:rPr lang="en-GB" sz="2800" dirty="0" smtClean="0">
                <a:solidFill>
                  <a:srgbClr val="00A4CC"/>
                </a:solidFill>
              </a:rPr>
            </a:br>
            <a:endParaRPr lang="en-US" sz="2800" dirty="0">
              <a:solidFill>
                <a:srgbClr val="00A4CC"/>
              </a:solidFill>
            </a:endParaRPr>
          </a:p>
        </p:txBody>
      </p:sp>
    </p:spTree>
    <p:extLst>
      <p:ext uri="{BB962C8B-B14F-4D97-AF65-F5344CB8AC3E}">
        <p14:creationId xmlns:p14="http://schemas.microsoft.com/office/powerpoint/2010/main" val="409077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500"/>
                                        <p:tgtEl>
                                          <p:spTgt spid="7">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fade">
                                      <p:cBhvr>
                                        <p:cTn id="35"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smtClean="0">
                <a:solidFill>
                  <a:srgbClr val="00A4CC"/>
                </a:solidFill>
              </a:rPr>
              <a:t/>
            </a:r>
            <a:br>
              <a:rPr lang="en-GB" sz="3200" dirty="0" smtClean="0">
                <a:solidFill>
                  <a:srgbClr val="00A4CC"/>
                </a:solidFill>
              </a:rPr>
            </a:br>
            <a:r>
              <a:rPr lang="en-GB" sz="3200" dirty="0" smtClean="0">
                <a:solidFill>
                  <a:srgbClr val="00A4CC"/>
                </a:solidFill>
              </a:rPr>
              <a:t/>
            </a:r>
            <a:br>
              <a:rPr lang="en-GB" sz="3200" dirty="0" smtClean="0">
                <a:solidFill>
                  <a:srgbClr val="00A4CC"/>
                </a:solidFill>
              </a:rPr>
            </a:br>
            <a:endParaRPr lang="en-US" sz="3200" dirty="0">
              <a:solidFill>
                <a:srgbClr val="00A4CC"/>
              </a:solidFill>
            </a:endParaRPr>
          </a:p>
        </p:txBody>
      </p:sp>
      <p:sp>
        <p:nvSpPr>
          <p:cNvPr id="7" name="Content Placeholder 6"/>
          <p:cNvSpPr>
            <a:spLocks noGrp="1"/>
          </p:cNvSpPr>
          <p:nvPr>
            <p:ph idx="1"/>
          </p:nvPr>
        </p:nvSpPr>
        <p:spPr>
          <a:xfrm>
            <a:off x="688102" y="1590400"/>
            <a:ext cx="7556306" cy="4525963"/>
          </a:xfrm>
        </p:spPr>
        <p:txBody>
          <a:bodyPr>
            <a:normAutofit/>
          </a:bodyPr>
          <a:lstStyle/>
          <a:p>
            <a:pPr marL="0" indent="0">
              <a:buNone/>
            </a:pPr>
            <a:endParaRPr lang="en-GB" dirty="0" smtClean="0"/>
          </a:p>
          <a:p>
            <a:r>
              <a:rPr lang="en-GB" dirty="0" smtClean="0"/>
              <a:t>Ensuring Projects proceed on schedule and draw down grant funding in alignment with the LEP’s annual funding profile</a:t>
            </a:r>
          </a:p>
          <a:p>
            <a:r>
              <a:rPr lang="en-GB" dirty="0" smtClean="0"/>
              <a:t>Projects due to start in 2016/17 all require business case submissions and approvals before they can proceed</a:t>
            </a:r>
          </a:p>
          <a:p>
            <a:r>
              <a:rPr lang="en-GB" dirty="0" smtClean="0"/>
              <a:t>Ensuring the projects achieve their forecast outputs and outcomes</a:t>
            </a:r>
          </a:p>
          <a:p>
            <a:r>
              <a:rPr lang="en-GB" dirty="0" smtClean="0"/>
              <a:t>Increases to costs, funding gaps and programme issues including CPO’s  </a:t>
            </a:r>
          </a:p>
          <a:p>
            <a:pPr marL="0" indent="0">
              <a:buNone/>
            </a:pPr>
            <a:endParaRPr lang="en-GB" dirty="0" smtClean="0"/>
          </a:p>
          <a:p>
            <a:pPr marL="457200" lvl="1" indent="0">
              <a:buNone/>
            </a:pPr>
            <a:endParaRPr lang="en-GB" dirty="0" smtClean="0"/>
          </a:p>
          <a:p>
            <a:pPr marL="457200" lvl="1" indent="0">
              <a:buNone/>
            </a:pPr>
            <a:endParaRPr lang="en-GB" dirty="0"/>
          </a:p>
          <a:p>
            <a:pPr marL="457200" lvl="1" indent="0">
              <a:buNone/>
            </a:pPr>
            <a:endParaRPr lang="en-GB" dirty="0" smtClean="0"/>
          </a:p>
          <a:p>
            <a:pPr marL="457200" lvl="1" indent="0">
              <a:buNone/>
            </a:pPr>
            <a:endParaRPr lang="en-GB" dirty="0"/>
          </a:p>
          <a:p>
            <a:pPr marL="457200" lvl="1" indent="0">
              <a:buNone/>
            </a:pPr>
            <a:endParaRPr lang="en-GB" dirty="0" smtClean="0"/>
          </a:p>
          <a:p>
            <a:pPr marL="457200" lvl="1" indent="0">
              <a:buNone/>
            </a:pPr>
            <a:endParaRPr lang="en-GB" dirty="0"/>
          </a:p>
          <a:p>
            <a:pPr marL="457200" lvl="1" indent="0">
              <a:buNone/>
            </a:pPr>
            <a:endParaRPr lang="en-GB" dirty="0" smtClean="0"/>
          </a:p>
        </p:txBody>
      </p:sp>
      <p:pic>
        <p:nvPicPr>
          <p:cNvPr id="4" name="Picture 3" descr="871 PPT Foot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116363"/>
            <a:ext cx="9144000" cy="741637"/>
          </a:xfrm>
          <a:prstGeom prst="rect">
            <a:avLst/>
          </a:prstGeom>
        </p:spPr>
      </p:pic>
      <p:pic>
        <p:nvPicPr>
          <p:cNvPr id="5" name="Picture 4" descr="871 C&amp;WEP Logo Main Mast Black.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5175" y="254480"/>
            <a:ext cx="977287" cy="1099447"/>
          </a:xfrm>
          <a:prstGeom prst="rect">
            <a:avLst/>
          </a:prstGeom>
        </p:spPr>
      </p:pic>
      <p:sp>
        <p:nvSpPr>
          <p:cNvPr id="9" name="Title 1"/>
          <p:cNvSpPr txBox="1">
            <a:spLocks/>
          </p:cNvSpPr>
          <p:nvPr/>
        </p:nvSpPr>
        <p:spPr>
          <a:xfrm>
            <a:off x="360512" y="393887"/>
            <a:ext cx="8229600" cy="960040"/>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b="1" i="0" kern="1200">
                <a:solidFill>
                  <a:schemeClr val="bg1">
                    <a:lumMod val="95000"/>
                    <a:lumOff val="5000"/>
                  </a:schemeClr>
                </a:solidFill>
                <a:latin typeface="Arial Narrow"/>
                <a:ea typeface="+mj-ea"/>
                <a:cs typeface="Arial Narrow"/>
              </a:defRPr>
            </a:lvl1pPr>
          </a:lstStyle>
          <a:p>
            <a:endParaRPr lang="en-GB" sz="2800" dirty="0" smtClean="0">
              <a:solidFill>
                <a:srgbClr val="00A4CC"/>
              </a:solidFill>
            </a:endParaRPr>
          </a:p>
          <a:p>
            <a:r>
              <a:rPr lang="en-GB" sz="2800" dirty="0" smtClean="0">
                <a:solidFill>
                  <a:srgbClr val="00A4CC"/>
                </a:solidFill>
              </a:rPr>
              <a:t>Cheshire and Warrington LGF Update</a:t>
            </a:r>
            <a:br>
              <a:rPr lang="en-GB" sz="2800" dirty="0" smtClean="0">
                <a:solidFill>
                  <a:srgbClr val="00A4CC"/>
                </a:solidFill>
              </a:rPr>
            </a:br>
            <a:r>
              <a:rPr lang="en-GB" sz="2800" dirty="0" smtClean="0">
                <a:solidFill>
                  <a:srgbClr val="00A4CC"/>
                </a:solidFill>
              </a:rPr>
              <a:t>Key Risks and Issues</a:t>
            </a:r>
            <a:endParaRPr lang="en-US" sz="2800" dirty="0">
              <a:solidFill>
                <a:srgbClr val="00A4CC"/>
              </a:solidFill>
            </a:endParaRPr>
          </a:p>
        </p:txBody>
      </p:sp>
      <p:sp>
        <p:nvSpPr>
          <p:cNvPr id="8"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0" kern="1200">
                <a:solidFill>
                  <a:schemeClr val="bg1">
                    <a:lumMod val="95000"/>
                    <a:lumOff val="5000"/>
                  </a:schemeClr>
                </a:solidFill>
                <a:latin typeface="Arial Narrow"/>
                <a:ea typeface="+mj-ea"/>
                <a:cs typeface="Arial Narrow"/>
              </a:defRPr>
            </a:lvl1pPr>
          </a:lstStyle>
          <a:p>
            <a:r>
              <a:rPr lang="en-GB" sz="3200" smtClean="0">
                <a:solidFill>
                  <a:srgbClr val="00A4CC"/>
                </a:solidFill>
              </a:rPr>
              <a:t/>
            </a:r>
            <a:br>
              <a:rPr lang="en-GB" sz="3200" smtClean="0">
                <a:solidFill>
                  <a:srgbClr val="00A4CC"/>
                </a:solidFill>
              </a:rPr>
            </a:br>
            <a:endParaRPr lang="en-US" sz="3200" dirty="0">
              <a:solidFill>
                <a:srgbClr val="00A4CC"/>
              </a:solidFill>
            </a:endParaRPr>
          </a:p>
        </p:txBody>
      </p:sp>
      <p:sp>
        <p:nvSpPr>
          <p:cNvPr id="10" name="Title 1"/>
          <p:cNvSpPr txBox="1">
            <a:spLocks/>
          </p:cNvSpPr>
          <p:nvPr/>
        </p:nvSpPr>
        <p:spPr>
          <a:xfrm>
            <a:off x="360512" y="393887"/>
            <a:ext cx="6443736" cy="802865"/>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i="0" kern="1200">
                <a:solidFill>
                  <a:schemeClr val="bg1">
                    <a:lumMod val="95000"/>
                    <a:lumOff val="5000"/>
                  </a:schemeClr>
                </a:solidFill>
                <a:latin typeface="Arial Narrow"/>
                <a:ea typeface="+mj-ea"/>
                <a:cs typeface="Arial Narrow"/>
              </a:defRPr>
            </a:lvl1pPr>
          </a:lstStyle>
          <a:p>
            <a:r>
              <a:rPr lang="en-GB" sz="2800" dirty="0" smtClean="0">
                <a:solidFill>
                  <a:srgbClr val="00A4CC"/>
                </a:solidFill>
              </a:rPr>
              <a:t/>
            </a:r>
            <a:br>
              <a:rPr lang="en-GB" sz="2800" dirty="0" smtClean="0">
                <a:solidFill>
                  <a:srgbClr val="00A4CC"/>
                </a:solidFill>
              </a:rPr>
            </a:br>
            <a:endParaRPr lang="en-US" sz="2800" dirty="0">
              <a:solidFill>
                <a:srgbClr val="00A4CC"/>
              </a:solidFill>
            </a:endParaRPr>
          </a:p>
        </p:txBody>
      </p:sp>
    </p:spTree>
    <p:extLst>
      <p:ext uri="{BB962C8B-B14F-4D97-AF65-F5344CB8AC3E}">
        <p14:creationId xmlns:p14="http://schemas.microsoft.com/office/powerpoint/2010/main" val="409784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500"/>
                                        <p:tgtEl>
                                          <p:spTgt spid="7">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marL="0" indent="0" algn="ctr">
              <a:buNone/>
            </a:pPr>
            <a:endParaRPr lang="en-GB" sz="3200" dirty="0" smtClean="0"/>
          </a:p>
          <a:p>
            <a:pPr marL="0" lvl="0" indent="0">
              <a:spcBef>
                <a:spcPts val="0"/>
              </a:spcBef>
              <a:buNone/>
            </a:pPr>
            <a:r>
              <a:rPr lang="en-GB" sz="3200" b="1" dirty="0" smtClean="0">
                <a:solidFill>
                  <a:srgbClr val="00A4CC"/>
                </a:solidFill>
              </a:rPr>
              <a:t>Kerry Billington</a:t>
            </a:r>
            <a:endParaRPr lang="en-GB" sz="3200" b="1" dirty="0">
              <a:solidFill>
                <a:srgbClr val="00A4CC"/>
              </a:solidFill>
            </a:endParaRPr>
          </a:p>
          <a:p>
            <a:pPr marL="0" lvl="0" indent="0">
              <a:spcBef>
                <a:spcPts val="0"/>
              </a:spcBef>
              <a:buNone/>
            </a:pPr>
            <a:r>
              <a:rPr lang="en-GB" sz="2800" b="1" dirty="0" smtClean="0">
                <a:solidFill>
                  <a:srgbClr val="00A4CC"/>
                </a:solidFill>
              </a:rPr>
              <a:t>Programme Manager</a:t>
            </a:r>
          </a:p>
          <a:p>
            <a:pPr marL="0" lvl="0" indent="0">
              <a:spcBef>
                <a:spcPts val="0"/>
              </a:spcBef>
              <a:buNone/>
            </a:pPr>
            <a:r>
              <a:rPr lang="en-GB" sz="2800" b="1" dirty="0" smtClean="0">
                <a:solidFill>
                  <a:srgbClr val="00A4CC"/>
                </a:solidFill>
              </a:rPr>
              <a:t>Cheshire &amp; </a:t>
            </a:r>
            <a:r>
              <a:rPr lang="en-GB" sz="2800" b="1" dirty="0">
                <a:solidFill>
                  <a:srgbClr val="00A4CC"/>
                </a:solidFill>
              </a:rPr>
              <a:t>Warrington Local Enterprise </a:t>
            </a:r>
            <a:r>
              <a:rPr lang="en-GB" sz="2800" b="1" dirty="0" smtClean="0">
                <a:solidFill>
                  <a:srgbClr val="00A4CC"/>
                </a:solidFill>
              </a:rPr>
              <a:t>Partnership</a:t>
            </a:r>
          </a:p>
          <a:p>
            <a:pPr marL="0" lvl="0" indent="0">
              <a:spcBef>
                <a:spcPts val="0"/>
              </a:spcBef>
              <a:buNone/>
            </a:pPr>
            <a:r>
              <a:rPr lang="en-GB" sz="2800" b="1" dirty="0" smtClean="0">
                <a:solidFill>
                  <a:srgbClr val="00A4CC"/>
                </a:solidFill>
                <a:hlinkClick r:id="rId2"/>
              </a:rPr>
              <a:t>kerry.billington@871candwep.co.uk</a:t>
            </a:r>
            <a:r>
              <a:rPr lang="en-GB" sz="2800" b="1" dirty="0" smtClean="0">
                <a:solidFill>
                  <a:srgbClr val="00A4CC"/>
                </a:solidFill>
              </a:rPr>
              <a:t>  </a:t>
            </a:r>
          </a:p>
          <a:p>
            <a:pPr marL="0" lvl="0" indent="0">
              <a:spcBef>
                <a:spcPts val="0"/>
              </a:spcBef>
              <a:buNone/>
            </a:pPr>
            <a:endParaRPr lang="en-GB" sz="2800" b="1" dirty="0" smtClean="0">
              <a:solidFill>
                <a:srgbClr val="00A4CC"/>
              </a:solidFill>
            </a:endParaRPr>
          </a:p>
          <a:p>
            <a:pPr marL="0" lvl="0" indent="0">
              <a:spcBef>
                <a:spcPts val="0"/>
              </a:spcBef>
              <a:buNone/>
            </a:pPr>
            <a:endParaRPr lang="en-GB" sz="2800" b="1" dirty="0" smtClean="0">
              <a:solidFill>
                <a:srgbClr val="00A4CC"/>
              </a:solidFill>
            </a:endParaRPr>
          </a:p>
          <a:p>
            <a:pPr marL="0" lvl="0" indent="0">
              <a:spcBef>
                <a:spcPts val="0"/>
              </a:spcBef>
              <a:buNone/>
            </a:pPr>
            <a:r>
              <a:rPr lang="en-GB" sz="2800" b="1" dirty="0" smtClean="0">
                <a:solidFill>
                  <a:srgbClr val="00A4CC"/>
                </a:solidFill>
                <a:hlinkClick r:id="rId3"/>
              </a:rPr>
              <a:t>www.871candwep.co.uk/</a:t>
            </a:r>
            <a:r>
              <a:rPr lang="en-GB" sz="2800" b="1" dirty="0" smtClean="0">
                <a:solidFill>
                  <a:srgbClr val="00A4CC"/>
                </a:solidFill>
              </a:rPr>
              <a:t> </a:t>
            </a:r>
            <a:endParaRPr lang="en-GB" sz="2800" b="1" dirty="0">
              <a:solidFill>
                <a:srgbClr val="00A4CC"/>
              </a:solidFill>
            </a:endParaRPr>
          </a:p>
        </p:txBody>
      </p:sp>
      <p:pic>
        <p:nvPicPr>
          <p:cNvPr id="4" name="Picture 3" descr="871 C&amp;WEP Logo Main Mast Black.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5175" y="254480"/>
            <a:ext cx="977287" cy="1099447"/>
          </a:xfrm>
          <a:prstGeom prst="rect">
            <a:avLst/>
          </a:prstGeom>
        </p:spPr>
      </p:pic>
      <p:pic>
        <p:nvPicPr>
          <p:cNvPr id="5" name="Picture 4" descr="871 PPT Footer.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116363"/>
            <a:ext cx="9144000" cy="741637"/>
          </a:xfrm>
          <a:prstGeom prst="rect">
            <a:avLst/>
          </a:prstGeom>
        </p:spPr>
      </p:pic>
    </p:spTree>
    <p:extLst>
      <p:ext uri="{BB962C8B-B14F-4D97-AF65-F5344CB8AC3E}">
        <p14:creationId xmlns:p14="http://schemas.microsoft.com/office/powerpoint/2010/main" val="2732408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solidFill>
                  <a:srgbClr val="00A4CC"/>
                </a:solidFill>
              </a:rPr>
              <a:t/>
            </a:r>
            <a:br>
              <a:rPr lang="en-GB" sz="3200" dirty="0" smtClean="0">
                <a:solidFill>
                  <a:srgbClr val="00A4CC"/>
                </a:solidFill>
              </a:rPr>
            </a:br>
            <a:endParaRPr lang="en-US" sz="3200" dirty="0">
              <a:solidFill>
                <a:srgbClr val="00A4CC"/>
              </a:solidFill>
            </a:endParaRPr>
          </a:p>
        </p:txBody>
      </p:sp>
      <p:sp>
        <p:nvSpPr>
          <p:cNvPr id="7" name="Content Placeholder 6"/>
          <p:cNvSpPr>
            <a:spLocks noGrp="1"/>
          </p:cNvSpPr>
          <p:nvPr>
            <p:ph idx="1"/>
          </p:nvPr>
        </p:nvSpPr>
        <p:spPr/>
        <p:txBody>
          <a:bodyPr>
            <a:normAutofit/>
          </a:bodyPr>
          <a:lstStyle/>
          <a:p>
            <a:r>
              <a:rPr lang="en-GB" dirty="0" smtClean="0"/>
              <a:t>2015/16 Confirmed Funding Allocation</a:t>
            </a:r>
          </a:p>
          <a:p>
            <a:endParaRPr lang="en-GB" dirty="0" smtClean="0"/>
          </a:p>
          <a:p>
            <a:pPr marL="457200" lvl="1" indent="0">
              <a:buNone/>
            </a:pPr>
            <a:endParaRPr lang="en-GB" dirty="0" smtClean="0"/>
          </a:p>
          <a:p>
            <a:pPr marL="457200" lvl="1" indent="0">
              <a:buNone/>
            </a:pPr>
            <a:endParaRPr lang="en-GB" dirty="0"/>
          </a:p>
          <a:p>
            <a:pPr marL="457200" lvl="1" indent="0">
              <a:buNone/>
            </a:pPr>
            <a:endParaRPr lang="en-GB" dirty="0" smtClean="0"/>
          </a:p>
          <a:p>
            <a:pPr marL="457200" lvl="1" indent="0">
              <a:buNone/>
            </a:pPr>
            <a:endParaRPr lang="en-GB" dirty="0"/>
          </a:p>
          <a:p>
            <a:pPr marL="457200" lvl="1" indent="0">
              <a:buNone/>
            </a:pPr>
            <a:endParaRPr lang="en-GB" dirty="0" smtClean="0"/>
          </a:p>
          <a:p>
            <a:pPr marL="457200" lvl="1" indent="0">
              <a:buNone/>
            </a:pPr>
            <a:endParaRPr lang="en-GB" dirty="0"/>
          </a:p>
          <a:p>
            <a:pPr marL="457200" lvl="1" indent="0">
              <a:buNone/>
            </a:pPr>
            <a:endParaRPr lang="en-GB" dirty="0" smtClean="0"/>
          </a:p>
          <a:p>
            <a:r>
              <a:rPr lang="en-GB" dirty="0" smtClean="0"/>
              <a:t>Paid in 2 tranches, £14.02 in 15/16 and £30.52 in 16/17</a:t>
            </a:r>
            <a:endParaRPr lang="en-GB" dirty="0"/>
          </a:p>
        </p:txBody>
      </p:sp>
      <p:pic>
        <p:nvPicPr>
          <p:cNvPr id="4" name="Picture 3" descr="871 PPT Foot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116363"/>
            <a:ext cx="9144000" cy="741637"/>
          </a:xfrm>
          <a:prstGeom prst="rect">
            <a:avLst/>
          </a:prstGeom>
        </p:spPr>
      </p:pic>
      <p:pic>
        <p:nvPicPr>
          <p:cNvPr id="5" name="Picture 4" descr="871 C&amp;WEP Logo Main Mast Black.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5175" y="254480"/>
            <a:ext cx="977287" cy="1099447"/>
          </a:xfrm>
          <a:prstGeom prst="rect">
            <a:avLst/>
          </a:prstGeom>
        </p:spPr>
      </p:pic>
      <p:sp>
        <p:nvSpPr>
          <p:cNvPr id="9" name="Title 1"/>
          <p:cNvSpPr txBox="1">
            <a:spLocks/>
          </p:cNvSpPr>
          <p:nvPr/>
        </p:nvSpPr>
        <p:spPr>
          <a:xfrm>
            <a:off x="360512" y="393887"/>
            <a:ext cx="8229600" cy="960040"/>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b="1" i="0" kern="1200">
                <a:solidFill>
                  <a:schemeClr val="bg1">
                    <a:lumMod val="95000"/>
                    <a:lumOff val="5000"/>
                  </a:schemeClr>
                </a:solidFill>
                <a:latin typeface="Arial Narrow"/>
                <a:ea typeface="+mj-ea"/>
                <a:cs typeface="Arial Narrow"/>
              </a:defRPr>
            </a:lvl1pPr>
          </a:lstStyle>
          <a:p>
            <a:endParaRPr lang="en-GB" sz="2800" dirty="0" smtClean="0">
              <a:solidFill>
                <a:srgbClr val="00A4CC"/>
              </a:solidFill>
            </a:endParaRPr>
          </a:p>
          <a:p>
            <a:r>
              <a:rPr lang="en-GB" sz="2800" dirty="0" smtClean="0">
                <a:solidFill>
                  <a:srgbClr val="00A4CC"/>
                </a:solidFill>
              </a:rPr>
              <a:t>Cheshire and Warrington LGF Update</a:t>
            </a:r>
            <a:br>
              <a:rPr lang="en-GB" sz="2800" dirty="0" smtClean="0">
                <a:solidFill>
                  <a:srgbClr val="00A4CC"/>
                </a:solidFill>
              </a:rPr>
            </a:br>
            <a:endParaRPr lang="en-US" sz="2800" dirty="0">
              <a:solidFill>
                <a:srgbClr val="00A4CC"/>
              </a:solidFill>
            </a:endParaRPr>
          </a:p>
        </p:txBody>
      </p:sp>
      <p:sp>
        <p:nvSpPr>
          <p:cNvPr id="8"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0" kern="1200">
                <a:solidFill>
                  <a:schemeClr val="bg1">
                    <a:lumMod val="95000"/>
                    <a:lumOff val="5000"/>
                  </a:schemeClr>
                </a:solidFill>
                <a:latin typeface="Arial Narrow"/>
                <a:ea typeface="+mj-ea"/>
                <a:cs typeface="Arial Narrow"/>
              </a:defRPr>
            </a:lvl1pPr>
          </a:lstStyle>
          <a:p>
            <a:r>
              <a:rPr lang="en-GB" sz="3200" smtClean="0">
                <a:solidFill>
                  <a:srgbClr val="00A4CC"/>
                </a:solidFill>
              </a:rPr>
              <a:t/>
            </a:r>
            <a:br>
              <a:rPr lang="en-GB" sz="3200" smtClean="0">
                <a:solidFill>
                  <a:srgbClr val="00A4CC"/>
                </a:solidFill>
              </a:rPr>
            </a:br>
            <a:endParaRPr lang="en-US" sz="3200" dirty="0">
              <a:solidFill>
                <a:srgbClr val="00A4CC"/>
              </a:solidFill>
            </a:endParaRPr>
          </a:p>
        </p:txBody>
      </p:sp>
      <p:sp>
        <p:nvSpPr>
          <p:cNvPr id="10" name="Title 1"/>
          <p:cNvSpPr txBox="1">
            <a:spLocks/>
          </p:cNvSpPr>
          <p:nvPr/>
        </p:nvSpPr>
        <p:spPr>
          <a:xfrm>
            <a:off x="360512" y="393887"/>
            <a:ext cx="6443736" cy="802865"/>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i="0" kern="1200">
                <a:solidFill>
                  <a:schemeClr val="bg1">
                    <a:lumMod val="95000"/>
                    <a:lumOff val="5000"/>
                  </a:schemeClr>
                </a:solidFill>
                <a:latin typeface="Arial Narrow"/>
                <a:ea typeface="+mj-ea"/>
                <a:cs typeface="Arial Narrow"/>
              </a:defRPr>
            </a:lvl1pPr>
          </a:lstStyle>
          <a:p>
            <a:r>
              <a:rPr lang="en-GB" sz="2800" dirty="0" smtClean="0">
                <a:solidFill>
                  <a:srgbClr val="00A4CC"/>
                </a:solidFill>
              </a:rPr>
              <a:t/>
            </a:r>
            <a:br>
              <a:rPr lang="en-GB" sz="2800" dirty="0" smtClean="0">
                <a:solidFill>
                  <a:srgbClr val="00A4CC"/>
                </a:solidFill>
              </a:rPr>
            </a:br>
            <a:endParaRPr lang="en-US" sz="2800" dirty="0">
              <a:solidFill>
                <a:srgbClr val="00A4CC"/>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341039810"/>
              </p:ext>
            </p:extLst>
          </p:nvPr>
        </p:nvGraphicFramePr>
        <p:xfrm>
          <a:off x="1187624" y="2341106"/>
          <a:ext cx="6096000" cy="2595880"/>
        </p:xfrm>
        <a:graphic>
          <a:graphicData uri="http://schemas.openxmlformats.org/drawingml/2006/table">
            <a:tbl>
              <a:tblPr firstRow="1" bandRow="1">
                <a:tableStyleId>{5C22544A-7EE6-4342-B048-85BDC9FD1C3A}</a:tableStyleId>
              </a:tblPr>
              <a:tblGrid>
                <a:gridCol w="3888432"/>
                <a:gridCol w="2207568"/>
              </a:tblGrid>
              <a:tr h="370840">
                <a:tc>
                  <a:txBody>
                    <a:bodyPr/>
                    <a:lstStyle/>
                    <a:p>
                      <a:r>
                        <a:rPr lang="en-GB" dirty="0" smtClean="0"/>
                        <a:t>Project</a:t>
                      </a:r>
                      <a:endParaRPr lang="en-GB" dirty="0"/>
                    </a:p>
                  </a:txBody>
                  <a:tcPr/>
                </a:tc>
                <a:tc>
                  <a:txBody>
                    <a:bodyPr/>
                    <a:lstStyle/>
                    <a:p>
                      <a:pPr algn="ctr"/>
                      <a:r>
                        <a:rPr lang="en-GB" dirty="0" smtClean="0"/>
                        <a:t>LGF Allocation</a:t>
                      </a:r>
                      <a:endParaRPr lang="en-GB" dirty="0"/>
                    </a:p>
                  </a:txBody>
                  <a:tcPr/>
                </a:tc>
              </a:tr>
              <a:tr h="370840">
                <a:tc>
                  <a:txBody>
                    <a:bodyPr/>
                    <a:lstStyle/>
                    <a:p>
                      <a:r>
                        <a:rPr lang="en-GB" dirty="0" smtClean="0"/>
                        <a:t>Northgate Chester Central</a:t>
                      </a:r>
                      <a:endParaRPr lang="en-GB" dirty="0"/>
                    </a:p>
                  </a:txBody>
                  <a:tcPr/>
                </a:tc>
                <a:tc>
                  <a:txBody>
                    <a:bodyPr/>
                    <a:lstStyle/>
                    <a:p>
                      <a:pPr algn="r"/>
                      <a:r>
                        <a:rPr lang="en-GB" dirty="0" smtClean="0"/>
                        <a:t>£13.5m</a:t>
                      </a:r>
                      <a:endParaRPr lang="en-GB" dirty="0"/>
                    </a:p>
                  </a:txBody>
                  <a:tcPr/>
                </a:tc>
              </a:tr>
              <a:tr h="370840">
                <a:tc>
                  <a:txBody>
                    <a:bodyPr/>
                    <a:lstStyle/>
                    <a:p>
                      <a:r>
                        <a:rPr lang="en-GB" dirty="0" smtClean="0"/>
                        <a:t>Birchwood transport Improvements</a:t>
                      </a:r>
                      <a:endParaRPr lang="en-GB" dirty="0"/>
                    </a:p>
                  </a:txBody>
                  <a:tcPr/>
                </a:tc>
                <a:tc>
                  <a:txBody>
                    <a:bodyPr/>
                    <a:lstStyle/>
                    <a:p>
                      <a:pPr algn="r"/>
                      <a:r>
                        <a:rPr lang="en-GB" dirty="0" smtClean="0"/>
                        <a:t>£2.14m</a:t>
                      </a:r>
                      <a:endParaRPr lang="en-GB" dirty="0"/>
                    </a:p>
                  </a:txBody>
                  <a:tcPr/>
                </a:tc>
              </a:tr>
              <a:tr h="370840">
                <a:tc>
                  <a:txBody>
                    <a:bodyPr/>
                    <a:lstStyle/>
                    <a:p>
                      <a:r>
                        <a:rPr lang="en-GB" dirty="0" smtClean="0"/>
                        <a:t>Life Science</a:t>
                      </a:r>
                      <a:r>
                        <a:rPr lang="en-GB" baseline="0" dirty="0" smtClean="0"/>
                        <a:t> Fund</a:t>
                      </a:r>
                      <a:endParaRPr lang="en-GB" dirty="0"/>
                    </a:p>
                  </a:txBody>
                  <a:tcPr/>
                </a:tc>
                <a:tc>
                  <a:txBody>
                    <a:bodyPr/>
                    <a:lstStyle/>
                    <a:p>
                      <a:pPr algn="r"/>
                      <a:r>
                        <a:rPr lang="en-GB" dirty="0" smtClean="0"/>
                        <a:t>£10.0m</a:t>
                      </a:r>
                      <a:endParaRPr lang="en-GB" dirty="0"/>
                    </a:p>
                  </a:txBody>
                  <a:tcPr/>
                </a:tc>
              </a:tr>
              <a:tr h="370840">
                <a:tc>
                  <a:txBody>
                    <a:bodyPr/>
                    <a:lstStyle/>
                    <a:p>
                      <a:r>
                        <a:rPr lang="en-GB" dirty="0" smtClean="0"/>
                        <a:t>Thornton</a:t>
                      </a:r>
                      <a:r>
                        <a:rPr lang="en-GB" baseline="0" dirty="0" smtClean="0"/>
                        <a:t> Energy Demonstrator</a:t>
                      </a:r>
                      <a:endParaRPr lang="en-GB" dirty="0"/>
                    </a:p>
                  </a:txBody>
                  <a:tcPr/>
                </a:tc>
                <a:tc>
                  <a:txBody>
                    <a:bodyPr/>
                    <a:lstStyle/>
                    <a:p>
                      <a:pPr algn="r"/>
                      <a:r>
                        <a:rPr lang="en-GB" dirty="0" smtClean="0"/>
                        <a:t>£6.8m</a:t>
                      </a:r>
                      <a:endParaRPr lang="en-GB" dirty="0"/>
                    </a:p>
                  </a:txBody>
                  <a:tcPr/>
                </a:tc>
              </a:tr>
              <a:tr h="370840">
                <a:tc>
                  <a:txBody>
                    <a:bodyPr/>
                    <a:lstStyle/>
                    <a:p>
                      <a:r>
                        <a:rPr lang="en-GB" dirty="0" smtClean="0"/>
                        <a:t>Skills Capital</a:t>
                      </a:r>
                      <a:endParaRPr lang="en-GB" dirty="0"/>
                    </a:p>
                  </a:txBody>
                  <a:tcPr/>
                </a:tc>
                <a:tc>
                  <a:txBody>
                    <a:bodyPr/>
                    <a:lstStyle/>
                    <a:p>
                      <a:pPr algn="r"/>
                      <a:r>
                        <a:rPr lang="en-GB" dirty="0" smtClean="0"/>
                        <a:t>£12.1m</a:t>
                      </a:r>
                      <a:endParaRPr lang="en-GB" dirty="0"/>
                    </a:p>
                  </a:txBody>
                  <a:tcPr/>
                </a:tc>
              </a:tr>
              <a:tr h="370840">
                <a:tc>
                  <a:txBody>
                    <a:bodyPr/>
                    <a:lstStyle/>
                    <a:p>
                      <a:r>
                        <a:rPr lang="en-GB" b="1" dirty="0" smtClean="0"/>
                        <a:t>Total</a:t>
                      </a:r>
                      <a:endParaRPr lang="en-GB" b="1" dirty="0"/>
                    </a:p>
                  </a:txBody>
                  <a:tcPr/>
                </a:tc>
                <a:tc>
                  <a:txBody>
                    <a:bodyPr/>
                    <a:lstStyle/>
                    <a:p>
                      <a:pPr algn="r"/>
                      <a:r>
                        <a:rPr lang="en-GB" dirty="0" smtClean="0"/>
                        <a:t>£44.54m</a:t>
                      </a:r>
                      <a:endParaRPr lang="en-GB" dirty="0"/>
                    </a:p>
                  </a:txBody>
                  <a:tcPr/>
                </a:tc>
              </a:tr>
            </a:tbl>
          </a:graphicData>
        </a:graphic>
      </p:graphicFrame>
    </p:spTree>
    <p:extLst>
      <p:ext uri="{BB962C8B-B14F-4D97-AF65-F5344CB8AC3E}">
        <p14:creationId xmlns:p14="http://schemas.microsoft.com/office/powerpoint/2010/main" val="294818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9" end="9"/>
                                            </p:txEl>
                                          </p:spTgt>
                                        </p:tgtEl>
                                        <p:attrNameLst>
                                          <p:attrName>style.visibility</p:attrName>
                                        </p:attrNameLst>
                                      </p:cBhvr>
                                      <p:to>
                                        <p:strVal val="visible"/>
                                      </p:to>
                                    </p:set>
                                    <p:animEffect transition="in" filter="fade">
                                      <p:cBhvr>
                                        <p:cTn id="11"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solidFill>
                  <a:srgbClr val="00A4CC"/>
                </a:solidFill>
              </a:rPr>
              <a:t/>
            </a:r>
            <a:br>
              <a:rPr lang="en-GB" sz="3200" dirty="0" smtClean="0">
                <a:solidFill>
                  <a:srgbClr val="00A4CC"/>
                </a:solidFill>
              </a:rPr>
            </a:br>
            <a:endParaRPr lang="en-US" sz="3200" dirty="0">
              <a:solidFill>
                <a:srgbClr val="00A4CC"/>
              </a:solidFill>
            </a:endParaRPr>
          </a:p>
        </p:txBody>
      </p:sp>
      <p:sp>
        <p:nvSpPr>
          <p:cNvPr id="7" name="Content Placeholder 6"/>
          <p:cNvSpPr>
            <a:spLocks noGrp="1"/>
          </p:cNvSpPr>
          <p:nvPr>
            <p:ph idx="1"/>
          </p:nvPr>
        </p:nvSpPr>
        <p:spPr>
          <a:xfrm>
            <a:off x="457200" y="1196752"/>
            <a:ext cx="8177536" cy="4698726"/>
          </a:xfrm>
        </p:spPr>
        <p:txBody>
          <a:bodyPr>
            <a:normAutofit/>
          </a:bodyPr>
          <a:lstStyle/>
          <a:p>
            <a:r>
              <a:rPr lang="en-GB" dirty="0" smtClean="0"/>
              <a:t>2016/17 Confirmed Funding Allocation</a:t>
            </a:r>
          </a:p>
          <a:p>
            <a:endParaRPr lang="en-GB" dirty="0" smtClean="0"/>
          </a:p>
          <a:p>
            <a:pPr marL="457200" lvl="1" indent="0">
              <a:buNone/>
            </a:pPr>
            <a:endParaRPr lang="en-GB" dirty="0" smtClean="0"/>
          </a:p>
          <a:p>
            <a:pPr marL="457200" lvl="1" indent="0">
              <a:buNone/>
            </a:pPr>
            <a:endParaRPr lang="en-GB" dirty="0"/>
          </a:p>
          <a:p>
            <a:pPr marL="457200" lvl="1" indent="0">
              <a:buNone/>
            </a:pPr>
            <a:endParaRPr lang="en-GB" dirty="0" smtClean="0"/>
          </a:p>
          <a:p>
            <a:pPr marL="457200" lvl="1" indent="0">
              <a:buNone/>
            </a:pPr>
            <a:endParaRPr lang="en-GB" dirty="0"/>
          </a:p>
          <a:p>
            <a:pPr marL="457200" lvl="1" indent="0">
              <a:buNone/>
            </a:pPr>
            <a:endParaRPr lang="en-GB" dirty="0" smtClean="0"/>
          </a:p>
          <a:p>
            <a:pPr marL="457200" lvl="1" indent="0">
              <a:buNone/>
            </a:pPr>
            <a:endParaRPr lang="en-GB" dirty="0"/>
          </a:p>
          <a:p>
            <a:r>
              <a:rPr lang="en-GB" sz="2000" dirty="0" smtClean="0"/>
              <a:t>Funding also included for some LTB schemes, a DfT Tail Major project and an increase to the Housing Revenue Account borrowing limit for Cheshire West &amp; Warrington Council to support development of new affordable homes</a:t>
            </a:r>
          </a:p>
          <a:p>
            <a:pPr marL="0" indent="0">
              <a:buNone/>
            </a:pPr>
            <a:r>
              <a:rPr lang="en-GB" sz="2000" dirty="0" smtClean="0"/>
              <a:t>* Financial responsibility retained by Department for Transport  for these two schemes</a:t>
            </a:r>
            <a:endParaRPr lang="en-GB" dirty="0"/>
          </a:p>
        </p:txBody>
      </p:sp>
      <p:pic>
        <p:nvPicPr>
          <p:cNvPr id="4" name="Picture 3" descr="871 PPT Foot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116363"/>
            <a:ext cx="9144000" cy="741637"/>
          </a:xfrm>
          <a:prstGeom prst="rect">
            <a:avLst/>
          </a:prstGeom>
        </p:spPr>
      </p:pic>
      <p:pic>
        <p:nvPicPr>
          <p:cNvPr id="5" name="Picture 4" descr="871 C&amp;WEP Logo Main Mast Black.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5175" y="254480"/>
            <a:ext cx="977287" cy="1099447"/>
          </a:xfrm>
          <a:prstGeom prst="rect">
            <a:avLst/>
          </a:prstGeom>
        </p:spPr>
      </p:pic>
      <p:sp>
        <p:nvSpPr>
          <p:cNvPr id="9" name="Title 1"/>
          <p:cNvSpPr txBox="1">
            <a:spLocks/>
          </p:cNvSpPr>
          <p:nvPr/>
        </p:nvSpPr>
        <p:spPr>
          <a:xfrm>
            <a:off x="360512" y="393887"/>
            <a:ext cx="8229600" cy="960040"/>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b="1" i="0" kern="1200">
                <a:solidFill>
                  <a:schemeClr val="bg1">
                    <a:lumMod val="95000"/>
                    <a:lumOff val="5000"/>
                  </a:schemeClr>
                </a:solidFill>
                <a:latin typeface="Arial Narrow"/>
                <a:ea typeface="+mj-ea"/>
                <a:cs typeface="Arial Narrow"/>
              </a:defRPr>
            </a:lvl1pPr>
          </a:lstStyle>
          <a:p>
            <a:endParaRPr lang="en-GB" sz="2800" dirty="0" smtClean="0">
              <a:solidFill>
                <a:srgbClr val="00A4CC"/>
              </a:solidFill>
            </a:endParaRPr>
          </a:p>
          <a:p>
            <a:r>
              <a:rPr lang="en-GB" sz="2800" dirty="0" smtClean="0">
                <a:solidFill>
                  <a:srgbClr val="00A4CC"/>
                </a:solidFill>
              </a:rPr>
              <a:t>Cheshire and Warrington LGF Update</a:t>
            </a:r>
            <a:br>
              <a:rPr lang="en-GB" sz="2800" dirty="0" smtClean="0">
                <a:solidFill>
                  <a:srgbClr val="00A4CC"/>
                </a:solidFill>
              </a:rPr>
            </a:br>
            <a:endParaRPr lang="en-US" sz="2800" dirty="0">
              <a:solidFill>
                <a:srgbClr val="00A4CC"/>
              </a:solidFill>
            </a:endParaRPr>
          </a:p>
        </p:txBody>
      </p:sp>
      <p:sp>
        <p:nvSpPr>
          <p:cNvPr id="8"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0" kern="1200">
                <a:solidFill>
                  <a:schemeClr val="bg1">
                    <a:lumMod val="95000"/>
                    <a:lumOff val="5000"/>
                  </a:schemeClr>
                </a:solidFill>
                <a:latin typeface="Arial Narrow"/>
                <a:ea typeface="+mj-ea"/>
                <a:cs typeface="Arial Narrow"/>
              </a:defRPr>
            </a:lvl1pPr>
          </a:lstStyle>
          <a:p>
            <a:r>
              <a:rPr lang="en-GB" sz="3200" smtClean="0">
                <a:solidFill>
                  <a:srgbClr val="00A4CC"/>
                </a:solidFill>
              </a:rPr>
              <a:t/>
            </a:r>
            <a:br>
              <a:rPr lang="en-GB" sz="3200" smtClean="0">
                <a:solidFill>
                  <a:srgbClr val="00A4CC"/>
                </a:solidFill>
              </a:rPr>
            </a:br>
            <a:endParaRPr lang="en-US" sz="3200" dirty="0">
              <a:solidFill>
                <a:srgbClr val="00A4CC"/>
              </a:solidFill>
            </a:endParaRPr>
          </a:p>
        </p:txBody>
      </p:sp>
      <p:sp>
        <p:nvSpPr>
          <p:cNvPr id="10" name="Title 1"/>
          <p:cNvSpPr txBox="1">
            <a:spLocks/>
          </p:cNvSpPr>
          <p:nvPr/>
        </p:nvSpPr>
        <p:spPr>
          <a:xfrm>
            <a:off x="360512" y="393887"/>
            <a:ext cx="6443736" cy="802865"/>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i="0" kern="1200">
                <a:solidFill>
                  <a:schemeClr val="bg1">
                    <a:lumMod val="95000"/>
                    <a:lumOff val="5000"/>
                  </a:schemeClr>
                </a:solidFill>
                <a:latin typeface="Arial Narrow"/>
                <a:ea typeface="+mj-ea"/>
                <a:cs typeface="Arial Narrow"/>
              </a:defRPr>
            </a:lvl1pPr>
          </a:lstStyle>
          <a:p>
            <a:r>
              <a:rPr lang="en-GB" sz="2800" dirty="0" smtClean="0">
                <a:solidFill>
                  <a:srgbClr val="00A4CC"/>
                </a:solidFill>
              </a:rPr>
              <a:t/>
            </a:r>
            <a:br>
              <a:rPr lang="en-GB" sz="2800" dirty="0" smtClean="0">
                <a:solidFill>
                  <a:srgbClr val="00A4CC"/>
                </a:solidFill>
              </a:rPr>
            </a:br>
            <a:endParaRPr lang="en-US" sz="2800" dirty="0">
              <a:solidFill>
                <a:srgbClr val="00A4CC"/>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913314436"/>
              </p:ext>
            </p:extLst>
          </p:nvPr>
        </p:nvGraphicFramePr>
        <p:xfrm>
          <a:off x="1259632" y="1658739"/>
          <a:ext cx="6096000" cy="2531503"/>
        </p:xfrm>
        <a:graphic>
          <a:graphicData uri="http://schemas.openxmlformats.org/drawingml/2006/table">
            <a:tbl>
              <a:tblPr firstRow="1" bandRow="1">
                <a:tableStyleId>{5C22544A-7EE6-4342-B048-85BDC9FD1C3A}</a:tableStyleId>
              </a:tblPr>
              <a:tblGrid>
                <a:gridCol w="4104456"/>
                <a:gridCol w="1991544"/>
              </a:tblGrid>
              <a:tr h="312017">
                <a:tc>
                  <a:txBody>
                    <a:bodyPr/>
                    <a:lstStyle/>
                    <a:p>
                      <a:r>
                        <a:rPr lang="en-GB" dirty="0" smtClean="0"/>
                        <a:t>Project</a:t>
                      </a:r>
                      <a:endParaRPr lang="en-GB" dirty="0"/>
                    </a:p>
                  </a:txBody>
                  <a:tcPr/>
                </a:tc>
                <a:tc>
                  <a:txBody>
                    <a:bodyPr/>
                    <a:lstStyle/>
                    <a:p>
                      <a:pPr algn="ctr"/>
                      <a:r>
                        <a:rPr lang="en-GB" dirty="0" smtClean="0"/>
                        <a:t>LGF Allocation</a:t>
                      </a:r>
                      <a:endParaRPr lang="en-GB" dirty="0"/>
                    </a:p>
                  </a:txBody>
                  <a:tcPr/>
                </a:tc>
              </a:tr>
              <a:tr h="426328">
                <a:tc>
                  <a:txBody>
                    <a:bodyPr/>
                    <a:lstStyle/>
                    <a:p>
                      <a:r>
                        <a:rPr lang="en-GB" dirty="0" smtClean="0"/>
                        <a:t>Warrington</a:t>
                      </a:r>
                      <a:r>
                        <a:rPr lang="en-GB" baseline="0" dirty="0" smtClean="0"/>
                        <a:t> West, Omega M62 Junction 8</a:t>
                      </a:r>
                      <a:endParaRPr lang="en-GB" dirty="0"/>
                    </a:p>
                  </a:txBody>
                  <a:tcPr/>
                </a:tc>
                <a:tc>
                  <a:txBody>
                    <a:bodyPr/>
                    <a:lstStyle/>
                    <a:p>
                      <a:pPr algn="r"/>
                      <a:r>
                        <a:rPr lang="en-GB" dirty="0" smtClean="0"/>
                        <a:t>£5.0m</a:t>
                      </a:r>
                      <a:endParaRPr lang="en-GB" dirty="0"/>
                    </a:p>
                  </a:txBody>
                  <a:tcPr/>
                </a:tc>
              </a:tr>
              <a:tr h="360040">
                <a:tc>
                  <a:txBody>
                    <a:bodyPr/>
                    <a:lstStyle/>
                    <a:p>
                      <a:r>
                        <a:rPr lang="en-GB" dirty="0" smtClean="0"/>
                        <a:t>Warrington</a:t>
                      </a:r>
                      <a:r>
                        <a:rPr lang="en-GB" baseline="0" dirty="0" smtClean="0"/>
                        <a:t> Waterfront Centre Park  Link Bridge</a:t>
                      </a:r>
                      <a:endParaRPr lang="en-GB" dirty="0"/>
                    </a:p>
                  </a:txBody>
                  <a:tcPr/>
                </a:tc>
                <a:tc>
                  <a:txBody>
                    <a:bodyPr/>
                    <a:lstStyle/>
                    <a:p>
                      <a:pPr algn="r"/>
                      <a:r>
                        <a:rPr lang="en-GB" dirty="0" smtClean="0"/>
                        <a:t>£5.3m</a:t>
                      </a:r>
                      <a:endParaRPr lang="en-GB" dirty="0"/>
                    </a:p>
                  </a:txBody>
                  <a:tcPr/>
                </a:tc>
              </a:tr>
              <a:tr h="366445">
                <a:tc>
                  <a:txBody>
                    <a:bodyPr/>
                    <a:lstStyle/>
                    <a:p>
                      <a:r>
                        <a:rPr lang="en-GB" dirty="0" smtClean="0"/>
                        <a:t>Poynton</a:t>
                      </a:r>
                      <a:r>
                        <a:rPr lang="en-GB" baseline="0" dirty="0" smtClean="0"/>
                        <a:t> Relief Road*</a:t>
                      </a:r>
                      <a:endParaRPr lang="en-GB" dirty="0"/>
                    </a:p>
                  </a:txBody>
                  <a:tcPr/>
                </a:tc>
                <a:tc>
                  <a:txBody>
                    <a:bodyPr/>
                    <a:lstStyle/>
                    <a:p>
                      <a:pPr algn="r"/>
                      <a:r>
                        <a:rPr lang="en-GB" dirty="0" smtClean="0"/>
                        <a:t>£16.4m</a:t>
                      </a:r>
                      <a:endParaRPr lang="en-GB" dirty="0"/>
                    </a:p>
                  </a:txBody>
                  <a:tcPr/>
                </a:tc>
              </a:tr>
              <a:tr h="366445">
                <a:tc>
                  <a:txBody>
                    <a:bodyPr/>
                    <a:lstStyle/>
                    <a:p>
                      <a:r>
                        <a:rPr lang="en-GB" dirty="0" smtClean="0"/>
                        <a:t>Congleton Link Road*</a:t>
                      </a:r>
                      <a:endParaRPr lang="en-GB" dirty="0"/>
                    </a:p>
                  </a:txBody>
                  <a:tcPr/>
                </a:tc>
                <a:tc>
                  <a:txBody>
                    <a:bodyPr/>
                    <a:lstStyle/>
                    <a:p>
                      <a:pPr algn="r"/>
                      <a:r>
                        <a:rPr lang="en-GB" dirty="0" smtClean="0"/>
                        <a:t>£45.0m</a:t>
                      </a:r>
                      <a:endParaRPr lang="en-GB" dirty="0"/>
                    </a:p>
                  </a:txBody>
                  <a:tcPr/>
                </a:tc>
              </a:tr>
              <a:tr h="366445">
                <a:tc>
                  <a:txBody>
                    <a:bodyPr/>
                    <a:lstStyle/>
                    <a:p>
                      <a:r>
                        <a:rPr lang="en-GB" b="1" dirty="0" smtClean="0"/>
                        <a:t>Total</a:t>
                      </a:r>
                      <a:endParaRPr lang="en-GB" b="1" dirty="0"/>
                    </a:p>
                  </a:txBody>
                  <a:tcPr/>
                </a:tc>
                <a:tc>
                  <a:txBody>
                    <a:bodyPr/>
                    <a:lstStyle/>
                    <a:p>
                      <a:pPr algn="r"/>
                      <a:r>
                        <a:rPr lang="en-GB" dirty="0" smtClean="0"/>
                        <a:t>£71.7m</a:t>
                      </a:r>
                      <a:endParaRPr lang="en-GB" dirty="0"/>
                    </a:p>
                  </a:txBody>
                  <a:tcPr/>
                </a:tc>
              </a:tr>
            </a:tbl>
          </a:graphicData>
        </a:graphic>
      </p:graphicFrame>
    </p:spTree>
    <p:extLst>
      <p:ext uri="{BB962C8B-B14F-4D97-AF65-F5344CB8AC3E}">
        <p14:creationId xmlns:p14="http://schemas.microsoft.com/office/powerpoint/2010/main" val="301908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animEffect transition="in" filter="fade">
                                      <p:cBhvr>
                                        <p:cTn id="11" dur="500"/>
                                        <p:tgtEl>
                                          <p:spTgt spid="7">
                                            <p:txEl>
                                              <p:pRg st="8" end="8"/>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xEl>
                                              <p:pRg st="9" end="9"/>
                                            </p:txEl>
                                          </p:spTgt>
                                        </p:tgtEl>
                                        <p:attrNameLst>
                                          <p:attrName>style.visibility</p:attrName>
                                        </p:attrNameLst>
                                      </p:cBhvr>
                                      <p:to>
                                        <p:strVal val="visible"/>
                                      </p:to>
                                    </p:set>
                                    <p:animEffect transition="in" filter="fade">
                                      <p:cBhvr>
                                        <p:cTn id="15"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smtClean="0">
                <a:solidFill>
                  <a:srgbClr val="00A4CC"/>
                </a:solidFill>
              </a:rPr>
              <a:t/>
            </a:r>
            <a:br>
              <a:rPr lang="en-GB" sz="3200" dirty="0" smtClean="0">
                <a:solidFill>
                  <a:srgbClr val="00A4CC"/>
                </a:solidFill>
              </a:rPr>
            </a:br>
            <a:r>
              <a:rPr lang="en-GB" sz="3200" dirty="0" smtClean="0">
                <a:solidFill>
                  <a:srgbClr val="00A4CC"/>
                </a:solidFill>
              </a:rPr>
              <a:t/>
            </a:r>
            <a:br>
              <a:rPr lang="en-GB" sz="3200" dirty="0" smtClean="0">
                <a:solidFill>
                  <a:srgbClr val="00A4CC"/>
                </a:solidFill>
              </a:rPr>
            </a:br>
            <a:endParaRPr lang="en-US" sz="3200" dirty="0">
              <a:solidFill>
                <a:srgbClr val="00A4CC"/>
              </a:solidFill>
            </a:endParaRPr>
          </a:p>
        </p:txBody>
      </p:sp>
      <p:sp>
        <p:nvSpPr>
          <p:cNvPr id="7" name="Content Placeholder 6"/>
          <p:cNvSpPr>
            <a:spLocks noGrp="1"/>
          </p:cNvSpPr>
          <p:nvPr>
            <p:ph idx="1"/>
          </p:nvPr>
        </p:nvSpPr>
        <p:spPr/>
        <p:txBody>
          <a:bodyPr>
            <a:normAutofit/>
          </a:bodyPr>
          <a:lstStyle/>
          <a:p>
            <a:r>
              <a:rPr lang="en-GB" dirty="0" smtClean="0"/>
              <a:t>LGF Round 2 Confirmed Funding Allocation</a:t>
            </a:r>
          </a:p>
          <a:p>
            <a:endParaRPr lang="en-GB" dirty="0" smtClean="0"/>
          </a:p>
          <a:p>
            <a:pPr marL="457200" lvl="1" indent="0">
              <a:buNone/>
            </a:pPr>
            <a:endParaRPr lang="en-GB" dirty="0" smtClean="0"/>
          </a:p>
          <a:p>
            <a:pPr marL="457200" lvl="1" indent="0">
              <a:buNone/>
            </a:pPr>
            <a:endParaRPr lang="en-GB" dirty="0"/>
          </a:p>
          <a:p>
            <a:pPr marL="457200" lvl="1" indent="0">
              <a:buNone/>
            </a:pPr>
            <a:endParaRPr lang="en-GB" dirty="0" smtClean="0"/>
          </a:p>
          <a:p>
            <a:pPr marL="457200" lvl="1" indent="0">
              <a:buNone/>
            </a:pPr>
            <a:endParaRPr lang="en-GB" dirty="0"/>
          </a:p>
          <a:p>
            <a:pPr marL="457200" lvl="1" indent="0">
              <a:buNone/>
            </a:pPr>
            <a:endParaRPr lang="en-GB" dirty="0" smtClean="0"/>
          </a:p>
          <a:p>
            <a:pPr marL="457200" lvl="1" indent="0">
              <a:buNone/>
            </a:pPr>
            <a:endParaRPr lang="en-GB" dirty="0"/>
          </a:p>
          <a:p>
            <a:pPr marL="457200" lvl="1" indent="0">
              <a:buNone/>
            </a:pPr>
            <a:endParaRPr lang="en-GB" dirty="0" smtClean="0"/>
          </a:p>
        </p:txBody>
      </p:sp>
      <p:pic>
        <p:nvPicPr>
          <p:cNvPr id="4" name="Picture 3" descr="871 PPT Foot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116363"/>
            <a:ext cx="9144000" cy="741637"/>
          </a:xfrm>
          <a:prstGeom prst="rect">
            <a:avLst/>
          </a:prstGeom>
        </p:spPr>
      </p:pic>
      <p:pic>
        <p:nvPicPr>
          <p:cNvPr id="5" name="Picture 4" descr="871 C&amp;WEP Logo Main Mast Black.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5175" y="254480"/>
            <a:ext cx="977287" cy="1099447"/>
          </a:xfrm>
          <a:prstGeom prst="rect">
            <a:avLst/>
          </a:prstGeom>
        </p:spPr>
      </p:pic>
      <p:sp>
        <p:nvSpPr>
          <p:cNvPr id="9" name="Title 1"/>
          <p:cNvSpPr txBox="1">
            <a:spLocks/>
          </p:cNvSpPr>
          <p:nvPr/>
        </p:nvSpPr>
        <p:spPr>
          <a:xfrm>
            <a:off x="360512" y="393887"/>
            <a:ext cx="8229600" cy="960040"/>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b="1" i="0" kern="1200">
                <a:solidFill>
                  <a:schemeClr val="bg1">
                    <a:lumMod val="95000"/>
                    <a:lumOff val="5000"/>
                  </a:schemeClr>
                </a:solidFill>
                <a:latin typeface="Arial Narrow"/>
                <a:ea typeface="+mj-ea"/>
                <a:cs typeface="Arial Narrow"/>
              </a:defRPr>
            </a:lvl1pPr>
          </a:lstStyle>
          <a:p>
            <a:endParaRPr lang="en-GB" sz="2800" dirty="0" smtClean="0">
              <a:solidFill>
                <a:srgbClr val="00A4CC"/>
              </a:solidFill>
            </a:endParaRPr>
          </a:p>
          <a:p>
            <a:r>
              <a:rPr lang="en-GB" sz="2800" dirty="0" smtClean="0">
                <a:solidFill>
                  <a:srgbClr val="00A4CC"/>
                </a:solidFill>
              </a:rPr>
              <a:t>Cheshire and Warrington LGF Update</a:t>
            </a:r>
            <a:br>
              <a:rPr lang="en-GB" sz="2800" dirty="0" smtClean="0">
                <a:solidFill>
                  <a:srgbClr val="00A4CC"/>
                </a:solidFill>
              </a:rPr>
            </a:br>
            <a:r>
              <a:rPr lang="en-GB" sz="2800" dirty="0" smtClean="0">
                <a:solidFill>
                  <a:srgbClr val="00A4CC"/>
                </a:solidFill>
              </a:rPr>
              <a:t>LGF Round 2</a:t>
            </a:r>
            <a:endParaRPr lang="en-US" sz="2800" dirty="0">
              <a:solidFill>
                <a:srgbClr val="00A4CC"/>
              </a:solidFill>
            </a:endParaRPr>
          </a:p>
        </p:txBody>
      </p:sp>
      <p:sp>
        <p:nvSpPr>
          <p:cNvPr id="8"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0" kern="1200">
                <a:solidFill>
                  <a:schemeClr val="bg1">
                    <a:lumMod val="95000"/>
                    <a:lumOff val="5000"/>
                  </a:schemeClr>
                </a:solidFill>
                <a:latin typeface="Arial Narrow"/>
                <a:ea typeface="+mj-ea"/>
                <a:cs typeface="Arial Narrow"/>
              </a:defRPr>
            </a:lvl1pPr>
          </a:lstStyle>
          <a:p>
            <a:r>
              <a:rPr lang="en-GB" sz="3200" smtClean="0">
                <a:solidFill>
                  <a:srgbClr val="00A4CC"/>
                </a:solidFill>
              </a:rPr>
              <a:t/>
            </a:r>
            <a:br>
              <a:rPr lang="en-GB" sz="3200" smtClean="0">
                <a:solidFill>
                  <a:srgbClr val="00A4CC"/>
                </a:solidFill>
              </a:rPr>
            </a:br>
            <a:endParaRPr lang="en-US" sz="3200" dirty="0">
              <a:solidFill>
                <a:srgbClr val="00A4CC"/>
              </a:solidFill>
            </a:endParaRPr>
          </a:p>
        </p:txBody>
      </p:sp>
      <p:sp>
        <p:nvSpPr>
          <p:cNvPr id="10" name="Title 1"/>
          <p:cNvSpPr txBox="1">
            <a:spLocks/>
          </p:cNvSpPr>
          <p:nvPr/>
        </p:nvSpPr>
        <p:spPr>
          <a:xfrm>
            <a:off x="360512" y="393887"/>
            <a:ext cx="6443736" cy="802865"/>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i="0" kern="1200">
                <a:solidFill>
                  <a:schemeClr val="bg1">
                    <a:lumMod val="95000"/>
                    <a:lumOff val="5000"/>
                  </a:schemeClr>
                </a:solidFill>
                <a:latin typeface="Arial Narrow"/>
                <a:ea typeface="+mj-ea"/>
                <a:cs typeface="Arial Narrow"/>
              </a:defRPr>
            </a:lvl1pPr>
          </a:lstStyle>
          <a:p>
            <a:r>
              <a:rPr lang="en-GB" sz="2800" dirty="0" smtClean="0">
                <a:solidFill>
                  <a:srgbClr val="00A4CC"/>
                </a:solidFill>
              </a:rPr>
              <a:t/>
            </a:r>
            <a:br>
              <a:rPr lang="en-GB" sz="2800" dirty="0" smtClean="0">
                <a:solidFill>
                  <a:srgbClr val="00A4CC"/>
                </a:solidFill>
              </a:rPr>
            </a:br>
            <a:endParaRPr lang="en-US" sz="2800" dirty="0">
              <a:solidFill>
                <a:srgbClr val="00A4CC"/>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286196229"/>
              </p:ext>
            </p:extLst>
          </p:nvPr>
        </p:nvGraphicFramePr>
        <p:xfrm>
          <a:off x="1187624" y="2420888"/>
          <a:ext cx="6096000" cy="2123440"/>
        </p:xfrm>
        <a:graphic>
          <a:graphicData uri="http://schemas.openxmlformats.org/drawingml/2006/table">
            <a:tbl>
              <a:tblPr firstRow="1" bandRow="1">
                <a:tableStyleId>{5C22544A-7EE6-4342-B048-85BDC9FD1C3A}</a:tableStyleId>
              </a:tblPr>
              <a:tblGrid>
                <a:gridCol w="3888432"/>
                <a:gridCol w="2207568"/>
              </a:tblGrid>
              <a:tr h="370840">
                <a:tc>
                  <a:txBody>
                    <a:bodyPr/>
                    <a:lstStyle/>
                    <a:p>
                      <a:r>
                        <a:rPr lang="en-GB" dirty="0" smtClean="0"/>
                        <a:t>Project</a:t>
                      </a:r>
                      <a:endParaRPr lang="en-GB" dirty="0"/>
                    </a:p>
                  </a:txBody>
                  <a:tcPr/>
                </a:tc>
                <a:tc>
                  <a:txBody>
                    <a:bodyPr/>
                    <a:lstStyle/>
                    <a:p>
                      <a:pPr algn="ctr"/>
                      <a:r>
                        <a:rPr lang="en-GB" dirty="0" smtClean="0"/>
                        <a:t>LGF Allocation</a:t>
                      </a:r>
                      <a:endParaRPr lang="en-GB" dirty="0"/>
                    </a:p>
                  </a:txBody>
                  <a:tcPr/>
                </a:tc>
              </a:tr>
              <a:tr h="370840">
                <a:tc>
                  <a:txBody>
                    <a:bodyPr/>
                    <a:lstStyle/>
                    <a:p>
                      <a:r>
                        <a:rPr lang="en-GB" dirty="0" smtClean="0"/>
                        <a:t>Crewe</a:t>
                      </a:r>
                      <a:r>
                        <a:rPr lang="en-GB" baseline="0" dirty="0" smtClean="0"/>
                        <a:t> Green Roundabout</a:t>
                      </a:r>
                      <a:endParaRPr lang="en-GB" dirty="0"/>
                    </a:p>
                  </a:txBody>
                  <a:tcPr/>
                </a:tc>
                <a:tc>
                  <a:txBody>
                    <a:bodyPr/>
                    <a:lstStyle/>
                    <a:p>
                      <a:pPr algn="r"/>
                      <a:r>
                        <a:rPr lang="en-GB" dirty="0" smtClean="0"/>
                        <a:t>£3.3m</a:t>
                      </a:r>
                      <a:endParaRPr lang="en-GB" dirty="0"/>
                    </a:p>
                  </a:txBody>
                  <a:tcPr/>
                </a:tc>
              </a:tr>
              <a:tr h="370840">
                <a:tc>
                  <a:txBody>
                    <a:bodyPr/>
                    <a:lstStyle/>
                    <a:p>
                      <a:r>
                        <a:rPr lang="en-GB" dirty="0" smtClean="0"/>
                        <a:t>Sydney Road Bridge</a:t>
                      </a:r>
                      <a:endParaRPr lang="en-GB" dirty="0"/>
                    </a:p>
                  </a:txBody>
                  <a:tcPr/>
                </a:tc>
                <a:tc>
                  <a:txBody>
                    <a:bodyPr/>
                    <a:lstStyle/>
                    <a:p>
                      <a:pPr algn="r"/>
                      <a:r>
                        <a:rPr lang="en-GB" dirty="0" smtClean="0"/>
                        <a:t>£3.5m</a:t>
                      </a:r>
                      <a:endParaRPr lang="en-GB" dirty="0"/>
                    </a:p>
                  </a:txBody>
                  <a:tcPr/>
                </a:tc>
              </a:tr>
              <a:tr h="370840">
                <a:tc>
                  <a:txBody>
                    <a:bodyPr/>
                    <a:lstStyle/>
                    <a:p>
                      <a:r>
                        <a:rPr lang="en-GB" dirty="0" smtClean="0"/>
                        <a:t>Ellesmere Port Central Development</a:t>
                      </a:r>
                      <a:r>
                        <a:rPr lang="en-GB" baseline="0" dirty="0" smtClean="0"/>
                        <a:t> Zone</a:t>
                      </a:r>
                      <a:endParaRPr lang="en-GB" dirty="0"/>
                    </a:p>
                  </a:txBody>
                  <a:tcPr/>
                </a:tc>
                <a:tc>
                  <a:txBody>
                    <a:bodyPr/>
                    <a:lstStyle/>
                    <a:p>
                      <a:pPr algn="r"/>
                      <a:r>
                        <a:rPr lang="en-GB" dirty="0" smtClean="0"/>
                        <a:t>£8.4m</a:t>
                      </a:r>
                      <a:endParaRPr lang="en-GB" dirty="0"/>
                    </a:p>
                  </a:txBody>
                  <a:tcPr/>
                </a:tc>
              </a:tr>
              <a:tr h="370840">
                <a:tc>
                  <a:txBody>
                    <a:bodyPr/>
                    <a:lstStyle/>
                    <a:p>
                      <a:r>
                        <a:rPr lang="en-GB" b="1" dirty="0" smtClean="0"/>
                        <a:t>Total</a:t>
                      </a:r>
                      <a:endParaRPr lang="en-GB" b="1" dirty="0"/>
                    </a:p>
                  </a:txBody>
                  <a:tcPr/>
                </a:tc>
                <a:tc>
                  <a:txBody>
                    <a:bodyPr/>
                    <a:lstStyle/>
                    <a:p>
                      <a:pPr algn="r"/>
                      <a:r>
                        <a:rPr lang="en-GB" dirty="0" smtClean="0"/>
                        <a:t>£15.2m</a:t>
                      </a:r>
                      <a:endParaRPr lang="en-GB" dirty="0"/>
                    </a:p>
                  </a:txBody>
                  <a:tcPr/>
                </a:tc>
              </a:tr>
            </a:tbl>
          </a:graphicData>
        </a:graphic>
      </p:graphicFrame>
    </p:spTree>
    <p:extLst>
      <p:ext uri="{BB962C8B-B14F-4D97-AF65-F5344CB8AC3E}">
        <p14:creationId xmlns:p14="http://schemas.microsoft.com/office/powerpoint/2010/main" val="125026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solidFill>
                  <a:srgbClr val="00A4CC"/>
                </a:solidFill>
              </a:rPr>
              <a:t/>
            </a:r>
            <a:br>
              <a:rPr lang="en-GB" sz="3200" dirty="0" smtClean="0">
                <a:solidFill>
                  <a:srgbClr val="00A4CC"/>
                </a:solidFill>
              </a:rPr>
            </a:br>
            <a:endParaRPr lang="en-US" sz="3200" dirty="0">
              <a:solidFill>
                <a:srgbClr val="00A4CC"/>
              </a:solidFill>
            </a:endParaRPr>
          </a:p>
        </p:txBody>
      </p:sp>
      <p:pic>
        <p:nvPicPr>
          <p:cNvPr id="4" name="Picture 3" descr="871 PPT Foot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116363"/>
            <a:ext cx="9144000" cy="741637"/>
          </a:xfrm>
          <a:prstGeom prst="rect">
            <a:avLst/>
          </a:prstGeom>
        </p:spPr>
      </p:pic>
      <p:pic>
        <p:nvPicPr>
          <p:cNvPr id="5" name="Picture 4" descr="871 C&amp;WEP Logo Main Mast Black.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5175" y="254480"/>
            <a:ext cx="977287" cy="1099447"/>
          </a:xfrm>
          <a:prstGeom prst="rect">
            <a:avLst/>
          </a:prstGeom>
        </p:spPr>
      </p:pic>
      <p:sp>
        <p:nvSpPr>
          <p:cNvPr id="9" name="Title 1"/>
          <p:cNvSpPr txBox="1">
            <a:spLocks/>
          </p:cNvSpPr>
          <p:nvPr/>
        </p:nvSpPr>
        <p:spPr>
          <a:xfrm>
            <a:off x="360512" y="393887"/>
            <a:ext cx="8229600" cy="1143000"/>
          </a:xfrm>
          <a:prstGeom prst="rect">
            <a:avLst/>
          </a:prstGeom>
        </p:spPr>
        <p:txBody>
          <a:bodyPr vert="horz" lIns="91440" tIns="45720" rIns="91440" bIns="45720" rtlCol="0" anchor="ctr">
            <a:normAutofit fontScale="85000" lnSpcReduction="20000"/>
          </a:bodyPr>
          <a:lstStyle>
            <a:lvl1pPr algn="l" defTabSz="914400" rtl="0" eaLnBrk="1" latinLnBrk="0" hangingPunct="1">
              <a:spcBef>
                <a:spcPct val="0"/>
              </a:spcBef>
              <a:buNone/>
              <a:defRPr sz="3600" b="1" i="0" kern="1200">
                <a:solidFill>
                  <a:schemeClr val="bg1">
                    <a:lumMod val="95000"/>
                    <a:lumOff val="5000"/>
                  </a:schemeClr>
                </a:solidFill>
                <a:latin typeface="Arial Narrow"/>
                <a:ea typeface="+mj-ea"/>
                <a:cs typeface="Arial Narrow"/>
              </a:defRPr>
            </a:lvl1pPr>
          </a:lstStyle>
          <a:p>
            <a:r>
              <a:rPr lang="en-GB" sz="3200" dirty="0" smtClean="0">
                <a:solidFill>
                  <a:srgbClr val="00A4CC"/>
                </a:solidFill>
              </a:rPr>
              <a:t>Cheshire and Warrington LGF Update</a:t>
            </a:r>
          </a:p>
          <a:p>
            <a:r>
              <a:rPr lang="en-GB" sz="3200" dirty="0" smtClean="0">
                <a:solidFill>
                  <a:srgbClr val="00A4CC"/>
                </a:solidFill>
              </a:rPr>
              <a:t>2015/16 Progress</a:t>
            </a:r>
            <a:br>
              <a:rPr lang="en-GB" sz="3200" dirty="0" smtClean="0">
                <a:solidFill>
                  <a:srgbClr val="00A4CC"/>
                </a:solidFill>
              </a:rPr>
            </a:br>
            <a:endParaRPr lang="en-US" sz="3200" dirty="0">
              <a:solidFill>
                <a:srgbClr val="00A4CC"/>
              </a:solidFill>
            </a:endParaRPr>
          </a:p>
        </p:txBody>
      </p:sp>
      <p:graphicFrame>
        <p:nvGraphicFramePr>
          <p:cNvPr id="3" name="Diagram 2"/>
          <p:cNvGraphicFramePr/>
          <p:nvPr>
            <p:extLst>
              <p:ext uri="{D42A27DB-BD31-4B8C-83A1-F6EECF244321}">
                <p14:modId xmlns:p14="http://schemas.microsoft.com/office/powerpoint/2010/main" val="1157927852"/>
              </p:ext>
            </p:extLst>
          </p:nvPr>
        </p:nvGraphicFramePr>
        <p:xfrm>
          <a:off x="457199" y="1196752"/>
          <a:ext cx="8229601" cy="47525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74611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00A4CC"/>
                </a:solidFill>
              </a:rPr>
              <a:t>Cheshire and Warrington </a:t>
            </a:r>
            <a:r>
              <a:rPr lang="en-GB" dirty="0" smtClean="0">
                <a:solidFill>
                  <a:srgbClr val="00A4CC"/>
                </a:solidFill>
              </a:rPr>
              <a:t>LGF Update </a:t>
            </a:r>
            <a:br>
              <a:rPr lang="en-GB" dirty="0" smtClean="0">
                <a:solidFill>
                  <a:srgbClr val="00A4CC"/>
                </a:solidFill>
              </a:rPr>
            </a:br>
            <a:r>
              <a:rPr lang="en-GB" dirty="0" smtClean="0">
                <a:solidFill>
                  <a:srgbClr val="00A4CC"/>
                </a:solidFill>
              </a:rPr>
              <a:t>Northgate Chester Central</a:t>
            </a:r>
            <a:endParaRPr lang="en-GB" dirty="0"/>
          </a:p>
        </p:txBody>
      </p:sp>
      <p:graphicFrame>
        <p:nvGraphicFramePr>
          <p:cNvPr id="4" name="Diagram 3"/>
          <p:cNvGraphicFramePr/>
          <p:nvPr>
            <p:extLst>
              <p:ext uri="{D42A27DB-BD31-4B8C-83A1-F6EECF244321}">
                <p14:modId xmlns:p14="http://schemas.microsoft.com/office/powerpoint/2010/main" val="351066593"/>
              </p:ext>
            </p:extLst>
          </p:nvPr>
        </p:nvGraphicFramePr>
        <p:xfrm>
          <a:off x="457199" y="1600200"/>
          <a:ext cx="8229601" cy="4349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871 PPT Footer.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6116363"/>
            <a:ext cx="9144000" cy="741637"/>
          </a:xfrm>
          <a:prstGeom prst="rect">
            <a:avLst/>
          </a:prstGeom>
        </p:spPr>
      </p:pic>
      <p:pic>
        <p:nvPicPr>
          <p:cNvPr id="6" name="Picture 5" descr="871 C&amp;WEP Logo Main Mast Black.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25175" y="254480"/>
            <a:ext cx="977287" cy="1099447"/>
          </a:xfrm>
          <a:prstGeom prst="rect">
            <a:avLst/>
          </a:prstGeom>
        </p:spPr>
      </p:pic>
      <p:pic>
        <p:nvPicPr>
          <p:cNvPr id="7"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5031" y="1451566"/>
            <a:ext cx="8212975" cy="2344189"/>
          </a:xfrm>
          <a:prstGeom prst="rect">
            <a:avLst/>
          </a:prstGeom>
          <a:noFill/>
          <a:ln w="28575">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02670" y="3978317"/>
            <a:ext cx="8245335" cy="2123658"/>
          </a:xfrm>
          <a:prstGeom prst="rect">
            <a:avLst/>
          </a:prstGeom>
          <a:noFill/>
        </p:spPr>
        <p:txBody>
          <a:bodyPr wrap="square" rtlCol="0">
            <a:spAutoFit/>
          </a:bodyPr>
          <a:lstStyle/>
          <a:p>
            <a:r>
              <a:rPr lang="en-GB" sz="2200" dirty="0" smtClean="0">
                <a:solidFill>
                  <a:schemeClr val="bg1"/>
                </a:solidFill>
                <a:latin typeface="Arial Narrow" panose="020B0606020202030204" pitchFamily="34" charset="0"/>
              </a:rPr>
              <a:t>The relocation of the Bus Interchange to a new site at Gorse Stacks to link the bus interchange with Chester’s retail area and enhance the accessibility of pedestrian routes will allow the development of Northgate to facilitate an extensive mixed use development to reinstate the City as a major regional attraction </a:t>
            </a:r>
          </a:p>
          <a:p>
            <a:pPr marL="342900" indent="-342900">
              <a:buFont typeface="Arial" panose="020B0604020202020204" pitchFamily="34" charset="0"/>
              <a:buChar char="•"/>
            </a:pPr>
            <a:r>
              <a:rPr lang="en-GB" sz="2200" dirty="0" smtClean="0">
                <a:solidFill>
                  <a:schemeClr val="bg1"/>
                </a:solidFill>
                <a:latin typeface="Arial Narrow" panose="020B0606020202030204" pitchFamily="34" charset="0"/>
              </a:rPr>
              <a:t>Creating over 48,000 sqm floorspace, 900 jobs and 40 new homes</a:t>
            </a:r>
            <a:endParaRPr lang="en-GB" sz="22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368101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00A4CC"/>
                </a:solidFill>
              </a:rPr>
              <a:t>Cheshire and Warrington </a:t>
            </a:r>
            <a:r>
              <a:rPr lang="en-GB" dirty="0" smtClean="0">
                <a:solidFill>
                  <a:srgbClr val="00A4CC"/>
                </a:solidFill>
              </a:rPr>
              <a:t>LGF Update </a:t>
            </a:r>
            <a:br>
              <a:rPr lang="en-GB" dirty="0" smtClean="0">
                <a:solidFill>
                  <a:srgbClr val="00A4CC"/>
                </a:solidFill>
              </a:rPr>
            </a:br>
            <a:r>
              <a:rPr lang="en-GB" dirty="0" smtClean="0">
                <a:solidFill>
                  <a:srgbClr val="00A4CC"/>
                </a:solidFill>
              </a:rPr>
              <a:t>Northgate Chester Central</a:t>
            </a:r>
            <a:endParaRPr lang="en-GB" dirty="0"/>
          </a:p>
        </p:txBody>
      </p:sp>
      <p:graphicFrame>
        <p:nvGraphicFramePr>
          <p:cNvPr id="4" name="Diagram 3"/>
          <p:cNvGraphicFramePr/>
          <p:nvPr>
            <p:extLst>
              <p:ext uri="{D42A27DB-BD31-4B8C-83A1-F6EECF244321}">
                <p14:modId xmlns:p14="http://schemas.microsoft.com/office/powerpoint/2010/main" val="4174028255"/>
              </p:ext>
            </p:extLst>
          </p:nvPr>
        </p:nvGraphicFramePr>
        <p:xfrm>
          <a:off x="457199" y="1600200"/>
          <a:ext cx="8229601" cy="4349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871 PPT Footer.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6116363"/>
            <a:ext cx="9144000" cy="741637"/>
          </a:xfrm>
          <a:prstGeom prst="rect">
            <a:avLst/>
          </a:prstGeom>
        </p:spPr>
      </p:pic>
      <p:pic>
        <p:nvPicPr>
          <p:cNvPr id="6" name="Picture 5" descr="871 C&amp;WEP Logo Main Mast Black.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25175" y="254480"/>
            <a:ext cx="977287" cy="1099447"/>
          </a:xfrm>
          <a:prstGeom prst="rect">
            <a:avLst/>
          </a:prstGeom>
        </p:spPr>
      </p:pic>
      <p:pic>
        <p:nvPicPr>
          <p:cNvPr id="8" name="Picture 7" descr="C:\Users\am331v\AppData\Local\Microsoft\Windows\Temporary Internet Files\Content.Outlook\EMY5V7P2\50268 3D Ext Photomontage View3 Rev1 Buff_1 0 (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1560" y="1584721"/>
            <a:ext cx="3672408" cy="25882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am331v\AppData\Local\Microsoft\Windows\Temporary Internet Files\Content.Outlook\EMY5V7P2\15057 Chester Bus Interchange visualisation 2 (3).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65064" y="3176161"/>
            <a:ext cx="3921736" cy="27731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4076" y="4317759"/>
            <a:ext cx="3960440" cy="830997"/>
          </a:xfrm>
          <a:prstGeom prst="rect">
            <a:avLst/>
          </a:prstGeom>
          <a:noFill/>
        </p:spPr>
        <p:txBody>
          <a:bodyPr wrap="square" rtlCol="0">
            <a:spAutoFit/>
          </a:bodyPr>
          <a:lstStyle/>
          <a:p>
            <a:r>
              <a:rPr lang="en-GB" sz="2400" dirty="0" smtClean="0">
                <a:solidFill>
                  <a:schemeClr val="bg1"/>
                </a:solidFill>
                <a:latin typeface="Arial Narrow" panose="020B0606020202030204" pitchFamily="34" charset="0"/>
              </a:rPr>
              <a:t>Public realm improvements at Frodsham street</a:t>
            </a:r>
            <a:endParaRPr lang="en-GB" sz="2400" dirty="0">
              <a:solidFill>
                <a:schemeClr val="bg1"/>
              </a:solidFill>
              <a:latin typeface="Arial Narrow" panose="020B0606020202030204" pitchFamily="34" charset="0"/>
            </a:endParaRPr>
          </a:p>
        </p:txBody>
      </p:sp>
      <p:sp>
        <p:nvSpPr>
          <p:cNvPr id="10" name="TextBox 9"/>
          <p:cNvSpPr txBox="1"/>
          <p:nvPr/>
        </p:nvSpPr>
        <p:spPr>
          <a:xfrm>
            <a:off x="5220072" y="2708920"/>
            <a:ext cx="3096344" cy="461665"/>
          </a:xfrm>
          <a:prstGeom prst="rect">
            <a:avLst/>
          </a:prstGeom>
          <a:noFill/>
        </p:spPr>
        <p:txBody>
          <a:bodyPr wrap="square" rtlCol="0">
            <a:spAutoFit/>
          </a:bodyPr>
          <a:lstStyle/>
          <a:p>
            <a:r>
              <a:rPr lang="en-GB" sz="2400" dirty="0" smtClean="0">
                <a:solidFill>
                  <a:schemeClr val="bg1"/>
                </a:solidFill>
                <a:latin typeface="Arial Narrow" panose="020B0606020202030204" pitchFamily="34" charset="0"/>
              </a:rPr>
              <a:t>Brookdale Place</a:t>
            </a:r>
            <a:endParaRPr lang="en-GB" sz="24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307791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00A4CC"/>
                </a:solidFill>
              </a:rPr>
              <a:t>Cheshire and Warrington </a:t>
            </a:r>
            <a:r>
              <a:rPr lang="en-GB" dirty="0" smtClean="0">
                <a:solidFill>
                  <a:srgbClr val="00A4CC"/>
                </a:solidFill>
              </a:rPr>
              <a:t>LGF Update </a:t>
            </a:r>
            <a:br>
              <a:rPr lang="en-GB" dirty="0" smtClean="0">
                <a:solidFill>
                  <a:srgbClr val="00A4CC"/>
                </a:solidFill>
              </a:rPr>
            </a:br>
            <a:r>
              <a:rPr lang="en-GB" dirty="0" smtClean="0">
                <a:solidFill>
                  <a:srgbClr val="00A4CC"/>
                </a:solidFill>
              </a:rPr>
              <a:t>Birchwood Transport Improvements</a:t>
            </a:r>
            <a:endParaRPr lang="en-GB" dirty="0"/>
          </a:p>
        </p:txBody>
      </p:sp>
      <p:graphicFrame>
        <p:nvGraphicFramePr>
          <p:cNvPr id="4" name="Diagram 3"/>
          <p:cNvGraphicFramePr/>
          <p:nvPr>
            <p:extLst>
              <p:ext uri="{D42A27DB-BD31-4B8C-83A1-F6EECF244321}">
                <p14:modId xmlns:p14="http://schemas.microsoft.com/office/powerpoint/2010/main" val="4267654710"/>
              </p:ext>
            </p:extLst>
          </p:nvPr>
        </p:nvGraphicFramePr>
        <p:xfrm>
          <a:off x="457199" y="1600200"/>
          <a:ext cx="8229601" cy="4349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871 PPT Footer.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6116363"/>
            <a:ext cx="9144000" cy="741637"/>
          </a:xfrm>
          <a:prstGeom prst="rect">
            <a:avLst/>
          </a:prstGeom>
        </p:spPr>
      </p:pic>
      <p:pic>
        <p:nvPicPr>
          <p:cNvPr id="6" name="Picture 5" descr="871 C&amp;WEP Logo Main Mast Black.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25175" y="254480"/>
            <a:ext cx="977287" cy="1099447"/>
          </a:xfrm>
          <a:prstGeom prst="rect">
            <a:avLst/>
          </a:prstGeom>
        </p:spPr>
      </p:pic>
      <p:pic>
        <p:nvPicPr>
          <p:cNvPr id="1026" name="Picture 1" descr="image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199" y="1582449"/>
            <a:ext cx="4926780" cy="4071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rot="10800000" flipV="1">
            <a:off x="5868144" y="1219398"/>
            <a:ext cx="2448272" cy="4524315"/>
          </a:xfrm>
          <a:prstGeom prst="rect">
            <a:avLst/>
          </a:prstGeom>
          <a:noFill/>
        </p:spPr>
        <p:txBody>
          <a:bodyPr wrap="square" rtlCol="0">
            <a:spAutoFit/>
          </a:bodyPr>
          <a:lstStyle/>
          <a:p>
            <a:r>
              <a:rPr lang="en-GB" sz="2400" dirty="0" smtClean="0">
                <a:solidFill>
                  <a:schemeClr val="bg1"/>
                </a:solidFill>
                <a:latin typeface="Arial Narrow" panose="020B0606020202030204" pitchFamily="34" charset="0"/>
              </a:rPr>
              <a:t>Transport improvements to three critical locations, to relieve congestion and improve access to enable use of sites and land in the Birchwood employment area and create over 3,000 jobs</a:t>
            </a:r>
            <a:endParaRPr lang="en-GB" sz="24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289453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3104</TotalTime>
  <Words>952</Words>
  <Application>Microsoft Office PowerPoint</Application>
  <PresentationFormat>On-screen Show (4:3)</PresentationFormat>
  <Paragraphs>200</Paragraphs>
  <Slides>21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MS PGothic</vt:lpstr>
      <vt:lpstr>Arial</vt:lpstr>
      <vt:lpstr>Arial Narrow</vt:lpstr>
      <vt:lpstr>Calibri</vt:lpstr>
      <vt:lpstr>Candara</vt:lpstr>
      <vt:lpstr>Tahoma</vt:lpstr>
      <vt:lpstr>Wingdings 2</vt:lpstr>
      <vt:lpstr>2_ Black </vt:lpstr>
      <vt:lpstr>   </vt:lpstr>
      <vt:lpstr> </vt:lpstr>
      <vt:lpstr> </vt:lpstr>
      <vt:lpstr> </vt:lpstr>
      <vt:lpstr>  </vt:lpstr>
      <vt:lpstr> </vt:lpstr>
      <vt:lpstr>Cheshire and Warrington LGF Update  Northgate Chester Central</vt:lpstr>
      <vt:lpstr>Cheshire and Warrington LGF Update  Northgate Chester Central</vt:lpstr>
      <vt:lpstr>Cheshire and Warrington LGF Update  Birchwood Transport Improvements</vt:lpstr>
      <vt:lpstr>Cheshire and Warrington LGF Update  Birchwood Transport Improvements</vt:lpstr>
      <vt:lpstr>Cheshire and Warrington LGF Update  Birchwood Transport Improvements – success with stakeholders</vt:lpstr>
      <vt:lpstr>Cheshire and Warrington LGF Update  Thornton Energy Demonstrator</vt:lpstr>
      <vt:lpstr>Cheshire and Warrington LGF Update  Thornton Energy Demonstrator</vt:lpstr>
      <vt:lpstr>Cheshire and Warrington LGF Update  Skills Capital – Reaseheath College</vt:lpstr>
      <vt:lpstr>Cheshire and Warrington LGF Update  Skills Capital – Reaseheath College</vt:lpstr>
      <vt:lpstr>Cheshire and Warrington LGF Update  Warrington West Centre Park Link Bridge</vt:lpstr>
      <vt:lpstr>Cheshire and Warrington LGF Update  Poynton Relief Road</vt:lpstr>
      <vt:lpstr>Cheshire and Warrington LGF Update  Ellesmere Port Central Development Zone</vt:lpstr>
      <vt:lpstr>Cheshire and Warrington LGF Update Warrington West, Omega M62 Junction 8</vt:lpstr>
      <vt:lpstr>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Alison.Harkness</dc:creator>
  <cp:lastModifiedBy>Alison Harkness</cp:lastModifiedBy>
  <cp:revision>236</cp:revision>
  <cp:lastPrinted>2016-05-11T12:21:28Z</cp:lastPrinted>
  <dcterms:created xsi:type="dcterms:W3CDTF">2011-09-13T13:57:05Z</dcterms:created>
  <dcterms:modified xsi:type="dcterms:W3CDTF">2016-05-11T16:45:43Z</dcterms:modified>
</cp:coreProperties>
</file>