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04" r:id="rId2"/>
    <p:sldId id="318" r:id="rId3"/>
    <p:sldId id="319" r:id="rId4"/>
    <p:sldId id="320" r:id="rId5"/>
    <p:sldId id="321" r:id="rId6"/>
    <p:sldId id="322" r:id="rId7"/>
    <p:sldId id="323" r:id="rId8"/>
    <p:sldId id="324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AEFF7"/>
    <a:srgbClr val="CCCCFF"/>
    <a:srgbClr val="FFCCFF"/>
    <a:srgbClr val="FF0066"/>
    <a:srgbClr val="FE6124"/>
    <a:srgbClr val="D2DEEF"/>
    <a:srgbClr val="E9EBF5"/>
    <a:srgbClr val="CFD5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17" autoAdjust="0"/>
  </p:normalViewPr>
  <p:slideViewPr>
    <p:cSldViewPr snapToGrid="0">
      <p:cViewPr varScale="1">
        <p:scale>
          <a:sx n="57" d="100"/>
          <a:sy n="57" d="100"/>
        </p:scale>
        <p:origin x="26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B8FAE-C6B3-4742-A771-B5F718FBD1FC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2A677-D473-48FC-8E84-2C42DA163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0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2A677-D473-48FC-8E84-2C42DA1630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04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2A677-D473-48FC-8E84-2C42DA1630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12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2A677-D473-48FC-8E84-2C42DA1630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010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2A677-D473-48FC-8E84-2C42DA1630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6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2A677-D473-48FC-8E84-2C42DA1630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714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2A677-D473-48FC-8E84-2C42DA1630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36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2A677-D473-48FC-8E84-2C42DA1630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584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2A677-D473-48FC-8E84-2C42DA1630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65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1D57-082C-450E-A9FF-3F8505BADC4F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D32A-3F34-4A32-AED2-F1DD1B98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76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1D57-082C-450E-A9FF-3F8505BADC4F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D32A-3F34-4A32-AED2-F1DD1B98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0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1D57-082C-450E-A9FF-3F8505BADC4F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D32A-3F34-4A32-AED2-F1DD1B98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20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1D57-082C-450E-A9FF-3F8505BADC4F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D32A-3F34-4A32-AED2-F1DD1B98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1D57-082C-450E-A9FF-3F8505BADC4F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D32A-3F34-4A32-AED2-F1DD1B98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1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1D57-082C-450E-A9FF-3F8505BADC4F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D32A-3F34-4A32-AED2-F1DD1B98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09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1D57-082C-450E-A9FF-3F8505BADC4F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D32A-3F34-4A32-AED2-F1DD1B98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47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1D57-082C-450E-A9FF-3F8505BADC4F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D32A-3F34-4A32-AED2-F1DD1B98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2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1D57-082C-450E-A9FF-3F8505BADC4F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D32A-3F34-4A32-AED2-F1DD1B98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3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1D57-082C-450E-A9FF-3F8505BADC4F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D32A-3F34-4A32-AED2-F1DD1B98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4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1D57-082C-450E-A9FF-3F8505BADC4F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D32A-3F34-4A32-AED2-F1DD1B98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4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31D57-082C-450E-A9FF-3F8505BADC4F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D32A-3F34-4A32-AED2-F1DD1B982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26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grass, track&#10;&#10;Description automatically generated">
            <a:extLst>
              <a:ext uri="{FF2B5EF4-FFF2-40B4-BE49-F238E27FC236}">
                <a16:creationId xmlns:a16="http://schemas.microsoft.com/office/drawing/2014/main" id="{6043848E-CFC5-45D9-831B-925FBDB80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45" y="1794617"/>
            <a:ext cx="7587139" cy="5063591"/>
          </a:xfrm>
          <a:prstGeom prst="rect">
            <a:avLst/>
          </a:prstGeom>
        </p:spPr>
      </p:pic>
      <p:sp>
        <p:nvSpPr>
          <p:cNvPr id="9" name="Freeform 6">
            <a:extLst>
              <a:ext uri="{FF2B5EF4-FFF2-40B4-BE49-F238E27FC236}">
                <a16:creationId xmlns:a16="http://schemas.microsoft.com/office/drawing/2014/main" id="{FDB110E9-056D-4D1C-893A-CEB70D962C3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17" y="1796847"/>
            <a:ext cx="8608720" cy="5077297"/>
          </a:xfrm>
          <a:custGeom>
            <a:avLst/>
            <a:gdLst>
              <a:gd name="connsiteX0" fmla="*/ 6634975 w 6634975"/>
              <a:gd name="connsiteY0" fmla="*/ 0 h 4951141"/>
              <a:gd name="connsiteX1" fmla="*/ 0 w 6634975"/>
              <a:gd name="connsiteY1" fmla="*/ 0 h 4951141"/>
              <a:gd name="connsiteX2" fmla="*/ 0 w 6634975"/>
              <a:gd name="connsiteY2" fmla="*/ 4951141 h 4951141"/>
              <a:gd name="connsiteX3" fmla="*/ 4025590 w 6634975"/>
              <a:gd name="connsiteY3" fmla="*/ 4951141 h 4951141"/>
              <a:gd name="connsiteX4" fmla="*/ 6634975 w 6634975"/>
              <a:gd name="connsiteY4" fmla="*/ 0 h 495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4975" h="4951141">
                <a:moveTo>
                  <a:pt x="6634975" y="0"/>
                </a:moveTo>
                <a:lnTo>
                  <a:pt x="0" y="0"/>
                </a:lnTo>
                <a:lnTo>
                  <a:pt x="0" y="4951141"/>
                </a:lnTo>
                <a:lnTo>
                  <a:pt x="4025590" y="4951141"/>
                </a:lnTo>
                <a:lnTo>
                  <a:pt x="6634975" y="0"/>
                </a:lnTo>
                <a:close/>
              </a:path>
            </a:pathLst>
          </a:custGeom>
          <a:solidFill>
            <a:srgbClr val="6600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NZ" kern="0" dirty="0">
              <a:solidFill>
                <a:srgbClr val="660066"/>
              </a:solidFill>
              <a:latin typeface="Arial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882923" y="354108"/>
            <a:ext cx="6637494" cy="61256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3200" dirty="0">
              <a:solidFill>
                <a:srgbClr val="FE6124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7D0DF3-D3F8-4B7C-93E7-E1E97EB36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22" y="142656"/>
            <a:ext cx="1403776" cy="1464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2956BA-3E92-4A95-AF59-AF06629EDE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37" y="148539"/>
            <a:ext cx="1632086" cy="14581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75CB32-5838-4793-B38C-076A11CDBAE2}"/>
              </a:ext>
            </a:extLst>
          </p:cNvPr>
          <p:cNvSpPr txBox="1"/>
          <p:nvPr/>
        </p:nvSpPr>
        <p:spPr>
          <a:xfrm>
            <a:off x="250837" y="2130251"/>
            <a:ext cx="54264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QUADRANT PHASE 2</a:t>
            </a:r>
          </a:p>
          <a:p>
            <a:r>
              <a:rPr lang="en-GB" sz="3600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BIRCHWOOD PARK</a:t>
            </a:r>
          </a:p>
          <a:p>
            <a:endParaRPr lang="en-GB" sz="3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endParaRPr lang="en-GB" sz="3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Bahnschrift Light" panose="020B0502040204020203" pitchFamily="34" charset="0"/>
              </a:rPr>
              <a:t>Performance &amp; Investment Committee </a:t>
            </a:r>
          </a:p>
          <a:p>
            <a:r>
              <a:rPr lang="en-GB" sz="2400" dirty="0">
                <a:solidFill>
                  <a:schemeClr val="bg1"/>
                </a:solidFill>
                <a:latin typeface="Bahnschrift Light" panose="020B0502040204020203" pitchFamily="34" charset="0"/>
              </a:rPr>
              <a:t>20 March 2019</a:t>
            </a:r>
          </a:p>
        </p:txBody>
      </p:sp>
    </p:spTree>
    <p:extLst>
      <p:ext uri="{BB962C8B-B14F-4D97-AF65-F5344CB8AC3E}">
        <p14:creationId xmlns:p14="http://schemas.microsoft.com/office/powerpoint/2010/main" val="295985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882923" y="354108"/>
            <a:ext cx="6637494" cy="61256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3200" dirty="0">
              <a:solidFill>
                <a:srgbClr val="FE6124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7D0DF3-D3F8-4B7C-93E7-E1E97EB36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22" y="142656"/>
            <a:ext cx="1403776" cy="1464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434312-CB52-4DC4-9E7F-A5B3F0B5EF27}"/>
              </a:ext>
            </a:extLst>
          </p:cNvPr>
          <p:cNvSpPr txBox="1"/>
          <p:nvPr/>
        </p:nvSpPr>
        <p:spPr>
          <a:xfrm>
            <a:off x="356134" y="1889383"/>
            <a:ext cx="1043378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Phase 1 - 3x units, let within 6 months PC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5 industrial units 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15,773 sq m (169,785 sq ft) new industrial floorspace</a:t>
            </a:r>
            <a:endParaRPr lang="en-GB" sz="2800" dirty="0">
              <a:solidFill>
                <a:srgbClr val="660066"/>
              </a:solidFill>
              <a:latin typeface="Bebas Neue" panose="020B0606020202050201" pitchFamily="34" charset="0"/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Maximum of £3.6m EZ investment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£446k per annum retained business rates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£9.1m over lifetime of EZ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8.3 years payback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ACF66C-D52F-4B17-A133-18B8AF0E5DDC}"/>
              </a:ext>
            </a:extLst>
          </p:cNvPr>
          <p:cNvSpPr txBox="1"/>
          <p:nvPr/>
        </p:nvSpPr>
        <p:spPr>
          <a:xfrm>
            <a:off x="356134" y="354108"/>
            <a:ext cx="842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660066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QUADRANT PHASE 2</a:t>
            </a:r>
          </a:p>
        </p:txBody>
      </p:sp>
    </p:spTree>
    <p:extLst>
      <p:ext uri="{BB962C8B-B14F-4D97-AF65-F5344CB8AC3E}">
        <p14:creationId xmlns:p14="http://schemas.microsoft.com/office/powerpoint/2010/main" val="43603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882923" y="354108"/>
            <a:ext cx="6637494" cy="61256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3200" dirty="0">
              <a:solidFill>
                <a:srgbClr val="FE6124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7D0DF3-D3F8-4B7C-93E7-E1E97EB36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22" y="142656"/>
            <a:ext cx="1403776" cy="1464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434312-CB52-4DC4-9E7F-A5B3F0B5EF27}"/>
              </a:ext>
            </a:extLst>
          </p:cNvPr>
          <p:cNvSpPr txBox="1"/>
          <p:nvPr/>
        </p:nvSpPr>
        <p:spPr>
          <a:xfrm>
            <a:off x="356134" y="1959722"/>
            <a:ext cx="104337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£650k - Access Road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Up to maximum of £1m for electricity infrastructure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Maximum of 3 years void and interest cover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ACF66C-D52F-4B17-A133-18B8AF0E5DDC}"/>
              </a:ext>
            </a:extLst>
          </p:cNvPr>
          <p:cNvSpPr txBox="1"/>
          <p:nvPr/>
        </p:nvSpPr>
        <p:spPr>
          <a:xfrm>
            <a:off x="356134" y="354108"/>
            <a:ext cx="842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660066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INVESTMENT PROPOSAL</a:t>
            </a:r>
          </a:p>
        </p:txBody>
      </p:sp>
    </p:spTree>
    <p:extLst>
      <p:ext uri="{BB962C8B-B14F-4D97-AF65-F5344CB8AC3E}">
        <p14:creationId xmlns:p14="http://schemas.microsoft.com/office/powerpoint/2010/main" val="160045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882923" y="354108"/>
            <a:ext cx="6637494" cy="61256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3200" dirty="0">
              <a:solidFill>
                <a:srgbClr val="FE6124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7D0DF3-D3F8-4B7C-93E7-E1E97EB36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22" y="142656"/>
            <a:ext cx="1403776" cy="1464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ACF66C-D52F-4B17-A133-18B8AF0E5DDC}"/>
              </a:ext>
            </a:extLst>
          </p:cNvPr>
          <p:cNvSpPr txBox="1"/>
          <p:nvPr/>
        </p:nvSpPr>
        <p:spPr>
          <a:xfrm>
            <a:off x="356134" y="354108"/>
            <a:ext cx="842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THE INVESTMENT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D6ACBB-F968-4117-BCDB-2BF0328E4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360362"/>
              </p:ext>
            </p:extLst>
          </p:nvPr>
        </p:nvGraphicFramePr>
        <p:xfrm>
          <a:off x="505199" y="2653574"/>
          <a:ext cx="1126979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307">
                  <a:extLst>
                    <a:ext uri="{9D8B030D-6E8A-4147-A177-3AD203B41FA5}">
                      <a16:colId xmlns:a16="http://schemas.microsoft.com/office/drawing/2014/main" val="3353499708"/>
                    </a:ext>
                  </a:extLst>
                </a:gridCol>
                <a:gridCol w="2190123">
                  <a:extLst>
                    <a:ext uri="{9D8B030D-6E8A-4147-A177-3AD203B41FA5}">
                      <a16:colId xmlns:a16="http://schemas.microsoft.com/office/drawing/2014/main" val="3259419259"/>
                    </a:ext>
                  </a:extLst>
                </a:gridCol>
                <a:gridCol w="2190123">
                  <a:extLst>
                    <a:ext uri="{9D8B030D-6E8A-4147-A177-3AD203B41FA5}">
                      <a16:colId xmlns:a16="http://schemas.microsoft.com/office/drawing/2014/main" val="15142365"/>
                    </a:ext>
                  </a:extLst>
                </a:gridCol>
                <a:gridCol w="2190123">
                  <a:extLst>
                    <a:ext uri="{9D8B030D-6E8A-4147-A177-3AD203B41FA5}">
                      <a16:colId xmlns:a16="http://schemas.microsoft.com/office/drawing/2014/main" val="1280280119"/>
                    </a:ext>
                  </a:extLst>
                </a:gridCol>
                <a:gridCol w="2190123">
                  <a:extLst>
                    <a:ext uri="{9D8B030D-6E8A-4147-A177-3AD203B41FA5}">
                      <a16:colId xmlns:a16="http://schemas.microsoft.com/office/drawing/2014/main" val="1179640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Bahnschrift SemiBold" panose="020B0502040204020203" pitchFamily="34" charset="0"/>
                        </a:rPr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Bahnschrift SemiBold" panose="020B0502040204020203" pitchFamily="34" charset="0"/>
                        </a:rPr>
                        <a:t>Best Case Scenario (£)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Bahnschrift SemiBold" panose="020B0502040204020203" pitchFamily="34" charset="0"/>
                        </a:rPr>
                        <a:t>Assumed Business Case Minus Electricity Infrastructure (£)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Bahnschrift SemiBold" panose="020B0502040204020203" pitchFamily="34" charset="0"/>
                        </a:rPr>
                        <a:t>Assumed Business Case (£)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Bahnschrift SemiBold" panose="020B0502040204020203" pitchFamily="34" charset="0"/>
                        </a:rPr>
                        <a:t>Worst Case Scenario (£)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580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Access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650,000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650,000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650,000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650,000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94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Void Cover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281,000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281,000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843,000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874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Interest Cover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375,000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375,000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1,125,000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64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Electrical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19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660066"/>
                          </a:solidFill>
                          <a:latin typeface="Bahnschrift SemiBold" panose="020B0502040204020203" pitchFamily="34" charset="0"/>
                        </a:rPr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rgbClr val="660066"/>
                          </a:solidFill>
                          <a:latin typeface="Bahnschrift SemiBold" panose="020B0502040204020203" pitchFamily="34" charset="0"/>
                        </a:rPr>
                        <a:t>650,000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660066"/>
                          </a:solidFill>
                          <a:latin typeface="Bahnschrift SemiBold" panose="020B0502040204020203" pitchFamily="34" charset="0"/>
                        </a:rPr>
                        <a:t>1,306,000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rgbClr val="660066"/>
                          </a:solidFill>
                          <a:latin typeface="Bahnschrift SemiBold" panose="020B0502040204020203" pitchFamily="34" charset="0"/>
                        </a:rPr>
                        <a:t>2,306,000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rgbClr val="660066"/>
                          </a:solidFill>
                          <a:latin typeface="Bahnschrift SemiBold" panose="020B0502040204020203" pitchFamily="34" charset="0"/>
                        </a:rPr>
                        <a:t>3,618,000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327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660066"/>
                          </a:solidFill>
                          <a:latin typeface="Bahnschrift SemiBold" panose="020B0502040204020203" pitchFamily="34" charset="0"/>
                        </a:rPr>
                        <a:t>Payback Period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rgbClr val="660066"/>
                          </a:solidFill>
                          <a:latin typeface="Bahnschrift SemiBold" panose="020B0502040204020203" pitchFamily="34" charset="0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rgbClr val="660066"/>
                          </a:solidFill>
                          <a:latin typeface="Bahnschrift SemiBold" panose="020B0502040204020203" pitchFamily="34" charset="0"/>
                        </a:rPr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rgbClr val="660066"/>
                          </a:solidFill>
                          <a:latin typeface="Bahnschrift SemiBold" panose="020B0502040204020203" pitchFamily="34" charset="0"/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rgbClr val="660066"/>
                          </a:solidFill>
                          <a:latin typeface="Bahnschrift SemiBold" panose="020B0502040204020203" pitchFamily="34" charset="0"/>
                        </a:rPr>
                        <a:t>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717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98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882923" y="354108"/>
            <a:ext cx="6637494" cy="61256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3200" dirty="0">
              <a:solidFill>
                <a:srgbClr val="FE6124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7D0DF3-D3F8-4B7C-93E7-E1E97EB36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22" y="142656"/>
            <a:ext cx="1403776" cy="1464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ACF66C-D52F-4B17-A133-18B8AF0E5DDC}"/>
              </a:ext>
            </a:extLst>
          </p:cNvPr>
          <p:cNvSpPr txBox="1"/>
          <p:nvPr/>
        </p:nvSpPr>
        <p:spPr>
          <a:xfrm>
            <a:off x="356134" y="354108"/>
            <a:ext cx="842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BENEFITS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D6ACBB-F968-4117-BCDB-2BF0328E4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90143"/>
              </p:ext>
            </p:extLst>
          </p:nvPr>
        </p:nvGraphicFramePr>
        <p:xfrm>
          <a:off x="585585" y="1980334"/>
          <a:ext cx="112697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7620">
                  <a:extLst>
                    <a:ext uri="{9D8B030D-6E8A-4147-A177-3AD203B41FA5}">
                      <a16:colId xmlns:a16="http://schemas.microsoft.com/office/drawing/2014/main" val="3353499708"/>
                    </a:ext>
                  </a:extLst>
                </a:gridCol>
                <a:gridCol w="5252179">
                  <a:extLst>
                    <a:ext uri="{9D8B030D-6E8A-4147-A177-3AD203B41FA5}">
                      <a16:colId xmlns:a16="http://schemas.microsoft.com/office/drawing/2014/main" val="3259419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Bahnschrift SemiBold" panose="020B0502040204020203" pitchFamily="34" charset="0"/>
                        </a:rPr>
                        <a:t>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Bahnschrift SemiBold" panose="020B0502040204020203" pitchFamily="34" charset="0"/>
                        </a:rPr>
                        <a:t>Quantum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580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New commercial floorspace (sq ft)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169,785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94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Brownfield land reclaimed (ha)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5.62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874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Number of new businesses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64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Number of jobs (gross)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19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Number of jobs (net)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223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327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Number of construction jobs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717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Gross Value Added (£)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7.0m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352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Annual Retained Business Rates (£)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436,000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613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Total Retained Business Rates (£)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9.1m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98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Public/Private Sector Leverage (£)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>
                          <a:solidFill>
                            <a:srgbClr val="660066"/>
                          </a:solidFill>
                          <a:latin typeface="Bahnschrift Light" panose="020B0502040204020203" pitchFamily="34" charset="0"/>
                        </a:rPr>
                        <a:t>13.9m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179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75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882923" y="354108"/>
            <a:ext cx="6637494" cy="61256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3200" dirty="0">
              <a:solidFill>
                <a:srgbClr val="FE6124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7D0DF3-D3F8-4B7C-93E7-E1E97EB36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22" y="142656"/>
            <a:ext cx="1403776" cy="1464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434312-CB52-4DC4-9E7F-A5B3F0B5EF27}"/>
              </a:ext>
            </a:extLst>
          </p:cNvPr>
          <p:cNvSpPr txBox="1"/>
          <p:nvPr/>
        </p:nvSpPr>
        <p:spPr>
          <a:xfrm>
            <a:off x="356134" y="1899431"/>
            <a:ext cx="1043378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Uncertainty about level of investment required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Business rate income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Delivery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Occupation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Rate mitigation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State Aid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Public procurement regulations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ACF66C-D52F-4B17-A133-18B8AF0E5DDC}"/>
              </a:ext>
            </a:extLst>
          </p:cNvPr>
          <p:cNvSpPr txBox="1"/>
          <p:nvPr/>
        </p:nvSpPr>
        <p:spPr>
          <a:xfrm>
            <a:off x="356134" y="354108"/>
            <a:ext cx="842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660066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KEY RISKS</a:t>
            </a:r>
          </a:p>
        </p:txBody>
      </p:sp>
    </p:spTree>
    <p:extLst>
      <p:ext uri="{BB962C8B-B14F-4D97-AF65-F5344CB8AC3E}">
        <p14:creationId xmlns:p14="http://schemas.microsoft.com/office/powerpoint/2010/main" val="199021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882923" y="354108"/>
            <a:ext cx="6637494" cy="61256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3200" dirty="0">
              <a:solidFill>
                <a:srgbClr val="FE6124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7D0DF3-D3F8-4B7C-93E7-E1E97EB36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22" y="142656"/>
            <a:ext cx="1403776" cy="1464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434312-CB52-4DC4-9E7F-A5B3F0B5EF27}"/>
              </a:ext>
            </a:extLst>
          </p:cNvPr>
          <p:cNvSpPr txBox="1"/>
          <p:nvPr/>
        </p:nvSpPr>
        <p:spPr>
          <a:xfrm>
            <a:off x="356134" y="1849190"/>
            <a:ext cx="1043378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Approved use 10 years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No landlord rate mitigation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Longstop start date – 12 months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Practical completion within 3 years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Funder sign off on scheme costs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Overage agreement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ACF66C-D52F-4B17-A133-18B8AF0E5DDC}"/>
              </a:ext>
            </a:extLst>
          </p:cNvPr>
          <p:cNvSpPr txBox="1"/>
          <p:nvPr/>
        </p:nvSpPr>
        <p:spPr>
          <a:xfrm>
            <a:off x="356134" y="354108"/>
            <a:ext cx="842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660066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KEY COMMERCIAL TERMS</a:t>
            </a:r>
          </a:p>
        </p:txBody>
      </p:sp>
    </p:spTree>
    <p:extLst>
      <p:ext uri="{BB962C8B-B14F-4D97-AF65-F5344CB8AC3E}">
        <p14:creationId xmlns:p14="http://schemas.microsoft.com/office/powerpoint/2010/main" val="89766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882923" y="354108"/>
            <a:ext cx="6637494" cy="61256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3200" dirty="0">
              <a:solidFill>
                <a:srgbClr val="FE6124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7D0DF3-D3F8-4B7C-93E7-E1E97EB36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22" y="142656"/>
            <a:ext cx="1403776" cy="1464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434312-CB52-4DC4-9E7F-A5B3F0B5EF27}"/>
              </a:ext>
            </a:extLst>
          </p:cNvPr>
          <p:cNvSpPr txBox="1"/>
          <p:nvPr/>
        </p:nvSpPr>
        <p:spPr>
          <a:xfrm>
            <a:off x="356134" y="1849190"/>
            <a:ext cx="1043378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£30m Local authority borrowing facility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660066"/>
                </a:solidFill>
                <a:latin typeface="Bahnschrift Light" panose="020B0502040204020203" pitchFamily="34" charset="0"/>
              </a:rPr>
              <a:t>Legal agreement will not signed until borrowing facility is in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ACF66C-D52F-4B17-A133-18B8AF0E5DDC}"/>
              </a:ext>
            </a:extLst>
          </p:cNvPr>
          <p:cNvSpPr txBox="1"/>
          <p:nvPr/>
        </p:nvSpPr>
        <p:spPr>
          <a:xfrm>
            <a:off x="356134" y="354108"/>
            <a:ext cx="842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660066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38445917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7VSd6m10eRPqGWNzUSQw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0066"/>
      </a:accent1>
      <a:accent2>
        <a:srgbClr val="ED7D31"/>
      </a:accent2>
      <a:accent3>
        <a:srgbClr val="CC0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2368</TotalTime>
  <Words>288</Words>
  <Application>Microsoft Office PowerPoint</Application>
  <PresentationFormat>Widescreen</PresentationFormat>
  <Paragraphs>107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Nova Light</vt:lpstr>
      <vt:lpstr>Bahnschrift Light</vt:lpstr>
      <vt:lpstr>Bahnschrift SemiBold</vt:lpstr>
      <vt:lpstr>Bebas Neue</vt:lpstr>
      <vt:lpstr>Calibri</vt:lpstr>
      <vt:lpstr>Calibri Light</vt:lpstr>
      <vt:lpstr>Franklin Gothic Demi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Devine, Caroline</dc:creator>
  <cp:lastModifiedBy>Jane Wilson</cp:lastModifiedBy>
  <cp:revision>105</cp:revision>
  <cp:lastPrinted>2019-02-25T10:44:46Z</cp:lastPrinted>
  <dcterms:created xsi:type="dcterms:W3CDTF">2017-03-19T22:26:46Z</dcterms:created>
  <dcterms:modified xsi:type="dcterms:W3CDTF">2020-08-27T17:28:25Z</dcterms:modified>
</cp:coreProperties>
</file>