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4" r:id="rId3"/>
    <p:sldId id="265" r:id="rId4"/>
    <p:sldId id="267" r:id="rId5"/>
    <p:sldId id="258" r:id="rId6"/>
    <p:sldId id="269" r:id="rId7"/>
    <p:sldId id="261" r:id="rId8"/>
    <p:sldId id="262" r:id="rId9"/>
    <p:sldId id="256" r:id="rId10"/>
    <p:sldId id="276" r:id="rId11"/>
    <p:sldId id="273" r:id="rId12"/>
    <p:sldId id="272" r:id="rId13"/>
    <p:sldId id="274" r:id="rId14"/>
    <p:sldId id="275" r:id="rId15"/>
    <p:sldId id="271"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677107-F5E1-4F3B-8E84-CA1A3EF29AE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68E9EF7-FD0C-4F68-B96E-7A9A96001A9B}">
      <dgm:prSet phldrT="[Text]" custT="1"/>
      <dgm:spPr/>
      <dgm:t>
        <a:bodyPr/>
        <a:lstStyle/>
        <a:p>
          <a:r>
            <a:rPr lang="en-US" sz="1600" b="1" dirty="0" smtClean="0"/>
            <a:t>Clean Growth Innovation Ecosystem</a:t>
          </a:r>
          <a:endParaRPr lang="en-US" sz="1600" b="1" dirty="0"/>
        </a:p>
      </dgm:t>
    </dgm:pt>
    <dgm:pt modelId="{7DDA8BF2-7872-4EDC-B8C5-6BD3B2337FB2}" type="parTrans" cxnId="{D67BFFFE-4042-45A5-94F3-E4B9465C14AC}">
      <dgm:prSet/>
      <dgm:spPr/>
      <dgm:t>
        <a:bodyPr/>
        <a:lstStyle/>
        <a:p>
          <a:endParaRPr lang="en-US"/>
        </a:p>
      </dgm:t>
    </dgm:pt>
    <dgm:pt modelId="{AEC18DCC-95A3-49B0-BEFE-8A6A132A065F}" type="sibTrans" cxnId="{D67BFFFE-4042-45A5-94F3-E4B9465C14AC}">
      <dgm:prSet/>
      <dgm:spPr/>
      <dgm:t>
        <a:bodyPr/>
        <a:lstStyle/>
        <a:p>
          <a:endParaRPr lang="en-US"/>
        </a:p>
      </dgm:t>
    </dgm:pt>
    <dgm:pt modelId="{5A896C94-7342-4E00-B221-DF9AA557325C}">
      <dgm:prSet phldrT="[Text]"/>
      <dgm:spPr>
        <a:noFill/>
      </dgm:spPr>
      <dgm:t>
        <a:bodyPr/>
        <a:lstStyle/>
        <a:p>
          <a:endParaRPr lang="en-US" dirty="0"/>
        </a:p>
      </dgm:t>
    </dgm:pt>
    <dgm:pt modelId="{2D6D21C2-CDD8-45DE-B8D1-7EF62901BFED}" type="parTrans" cxnId="{CAAD63B2-7582-4547-8532-2610DEDAEDF9}">
      <dgm:prSet/>
      <dgm:spPr/>
      <dgm:t>
        <a:bodyPr/>
        <a:lstStyle/>
        <a:p>
          <a:endParaRPr lang="en-US"/>
        </a:p>
      </dgm:t>
    </dgm:pt>
    <dgm:pt modelId="{17FE6C1B-3FDC-458C-B3D3-4A02000FFFA7}" type="sibTrans" cxnId="{CAAD63B2-7582-4547-8532-2610DEDAEDF9}">
      <dgm:prSet/>
      <dgm:spPr/>
      <dgm:t>
        <a:bodyPr/>
        <a:lstStyle/>
        <a:p>
          <a:endParaRPr lang="en-US"/>
        </a:p>
      </dgm:t>
    </dgm:pt>
    <dgm:pt modelId="{86AD8E9E-C932-4B71-B613-F8F54FA7A9CE}">
      <dgm:prSet phldrT="[Text]"/>
      <dgm:spPr>
        <a:noFill/>
      </dgm:spPr>
      <dgm:t>
        <a:bodyPr/>
        <a:lstStyle/>
        <a:p>
          <a:endParaRPr lang="en-US" dirty="0"/>
        </a:p>
      </dgm:t>
    </dgm:pt>
    <dgm:pt modelId="{8E1168F0-0107-4DB0-8985-83D521434B87}" type="parTrans" cxnId="{2041E5FD-1DF5-42D0-8E47-F782525CE5EF}">
      <dgm:prSet/>
      <dgm:spPr/>
      <dgm:t>
        <a:bodyPr/>
        <a:lstStyle/>
        <a:p>
          <a:endParaRPr lang="en-US"/>
        </a:p>
      </dgm:t>
    </dgm:pt>
    <dgm:pt modelId="{E952D5EA-8637-491C-89B6-D5EC66FA5E32}" type="sibTrans" cxnId="{2041E5FD-1DF5-42D0-8E47-F782525CE5EF}">
      <dgm:prSet/>
      <dgm:spPr/>
      <dgm:t>
        <a:bodyPr/>
        <a:lstStyle/>
        <a:p>
          <a:endParaRPr lang="en-US"/>
        </a:p>
      </dgm:t>
    </dgm:pt>
    <dgm:pt modelId="{19A73117-914A-4BDA-A99C-9D103889CC62}">
      <dgm:prSet phldrT="[Text]"/>
      <dgm:spPr>
        <a:noFill/>
      </dgm:spPr>
      <dgm:t>
        <a:bodyPr/>
        <a:lstStyle/>
        <a:p>
          <a:endParaRPr lang="en-US" dirty="0"/>
        </a:p>
      </dgm:t>
    </dgm:pt>
    <dgm:pt modelId="{7BD9D441-6DC5-4DA9-8AA9-53F8F9C90A89}" type="parTrans" cxnId="{8788E7B5-B29B-4C52-A6D9-011FBC5EE816}">
      <dgm:prSet/>
      <dgm:spPr/>
      <dgm:t>
        <a:bodyPr/>
        <a:lstStyle/>
        <a:p>
          <a:endParaRPr lang="en-US"/>
        </a:p>
      </dgm:t>
    </dgm:pt>
    <dgm:pt modelId="{C2C010CA-662F-42ED-BD21-4D1022697C11}" type="sibTrans" cxnId="{8788E7B5-B29B-4C52-A6D9-011FBC5EE816}">
      <dgm:prSet/>
      <dgm:spPr/>
      <dgm:t>
        <a:bodyPr/>
        <a:lstStyle/>
        <a:p>
          <a:endParaRPr lang="en-US"/>
        </a:p>
      </dgm:t>
    </dgm:pt>
    <dgm:pt modelId="{E78CBB7A-448D-4CF5-8F21-7C05954A4FD0}">
      <dgm:prSet phldrT="[Text]" custT="1"/>
      <dgm:spPr>
        <a:noFill/>
      </dgm:spPr>
      <dgm:t>
        <a:bodyPr/>
        <a:lstStyle/>
        <a:p>
          <a:pPr algn="l"/>
          <a:endParaRPr lang="en-US" sz="1600" b="1" dirty="0"/>
        </a:p>
      </dgm:t>
    </dgm:pt>
    <dgm:pt modelId="{6A9BA0A6-AC78-4864-8A48-9468172EA40E}" type="parTrans" cxnId="{694A065F-ECDC-486A-B61E-09C12BD1A10A}">
      <dgm:prSet/>
      <dgm:spPr/>
      <dgm:t>
        <a:bodyPr/>
        <a:lstStyle/>
        <a:p>
          <a:endParaRPr lang="en-US"/>
        </a:p>
      </dgm:t>
    </dgm:pt>
    <dgm:pt modelId="{F4F84B83-2BAE-4909-82C4-AC792A2EBBCC}" type="sibTrans" cxnId="{694A065F-ECDC-486A-B61E-09C12BD1A10A}">
      <dgm:prSet/>
      <dgm:spPr/>
      <dgm:t>
        <a:bodyPr/>
        <a:lstStyle/>
        <a:p>
          <a:endParaRPr lang="en-US"/>
        </a:p>
      </dgm:t>
    </dgm:pt>
    <dgm:pt modelId="{98F63107-B16F-41F6-B7E4-E349CBB89F44}" type="pres">
      <dgm:prSet presAssocID="{93677107-F5E1-4F3B-8E84-CA1A3EF29AE6}" presName="diagram" presStyleCnt="0">
        <dgm:presLayoutVars>
          <dgm:chMax val="1"/>
          <dgm:dir/>
          <dgm:animLvl val="ctr"/>
          <dgm:resizeHandles val="exact"/>
        </dgm:presLayoutVars>
      </dgm:prSet>
      <dgm:spPr/>
      <dgm:t>
        <a:bodyPr/>
        <a:lstStyle/>
        <a:p>
          <a:endParaRPr lang="en-US"/>
        </a:p>
      </dgm:t>
    </dgm:pt>
    <dgm:pt modelId="{88E332FB-B914-45E7-BDEC-554FD3809843}" type="pres">
      <dgm:prSet presAssocID="{93677107-F5E1-4F3B-8E84-CA1A3EF29AE6}" presName="matrix" presStyleCnt="0"/>
      <dgm:spPr/>
    </dgm:pt>
    <dgm:pt modelId="{35C1A8AD-AB0B-40D2-A6CC-1477FA64A984}" type="pres">
      <dgm:prSet presAssocID="{93677107-F5E1-4F3B-8E84-CA1A3EF29AE6}" presName="tile1" presStyleLbl="node1" presStyleIdx="0" presStyleCnt="4" custLinFactNeighborX="-143" custLinFactNeighborY="-255"/>
      <dgm:spPr/>
      <dgm:t>
        <a:bodyPr/>
        <a:lstStyle/>
        <a:p>
          <a:endParaRPr lang="en-US"/>
        </a:p>
      </dgm:t>
    </dgm:pt>
    <dgm:pt modelId="{7BBCE1CB-551D-4E48-9EFD-25424649DD5C}" type="pres">
      <dgm:prSet presAssocID="{93677107-F5E1-4F3B-8E84-CA1A3EF29AE6}" presName="tile1text" presStyleLbl="node1" presStyleIdx="0" presStyleCnt="4">
        <dgm:presLayoutVars>
          <dgm:chMax val="0"/>
          <dgm:chPref val="0"/>
          <dgm:bulletEnabled val="1"/>
        </dgm:presLayoutVars>
      </dgm:prSet>
      <dgm:spPr/>
      <dgm:t>
        <a:bodyPr/>
        <a:lstStyle/>
        <a:p>
          <a:endParaRPr lang="en-US"/>
        </a:p>
      </dgm:t>
    </dgm:pt>
    <dgm:pt modelId="{6EBB8837-7A10-4162-981D-BAF0F145B309}" type="pres">
      <dgm:prSet presAssocID="{93677107-F5E1-4F3B-8E84-CA1A3EF29AE6}" presName="tile2" presStyleLbl="node1" presStyleIdx="1" presStyleCnt="4"/>
      <dgm:spPr/>
      <dgm:t>
        <a:bodyPr/>
        <a:lstStyle/>
        <a:p>
          <a:endParaRPr lang="en-US"/>
        </a:p>
      </dgm:t>
    </dgm:pt>
    <dgm:pt modelId="{6D944594-B44D-4040-BA92-025D62C16694}" type="pres">
      <dgm:prSet presAssocID="{93677107-F5E1-4F3B-8E84-CA1A3EF29AE6}" presName="tile2text" presStyleLbl="node1" presStyleIdx="1" presStyleCnt="4">
        <dgm:presLayoutVars>
          <dgm:chMax val="0"/>
          <dgm:chPref val="0"/>
          <dgm:bulletEnabled val="1"/>
        </dgm:presLayoutVars>
      </dgm:prSet>
      <dgm:spPr/>
      <dgm:t>
        <a:bodyPr/>
        <a:lstStyle/>
        <a:p>
          <a:endParaRPr lang="en-US"/>
        </a:p>
      </dgm:t>
    </dgm:pt>
    <dgm:pt modelId="{E1814B48-861C-491E-B613-70CD48DD71BE}" type="pres">
      <dgm:prSet presAssocID="{93677107-F5E1-4F3B-8E84-CA1A3EF29AE6}" presName="tile3" presStyleLbl="node1" presStyleIdx="2" presStyleCnt="4"/>
      <dgm:spPr/>
      <dgm:t>
        <a:bodyPr/>
        <a:lstStyle/>
        <a:p>
          <a:endParaRPr lang="en-US"/>
        </a:p>
      </dgm:t>
    </dgm:pt>
    <dgm:pt modelId="{9D617868-0AE8-4515-B871-433F75FB83FE}" type="pres">
      <dgm:prSet presAssocID="{93677107-F5E1-4F3B-8E84-CA1A3EF29AE6}" presName="tile3text" presStyleLbl="node1" presStyleIdx="2" presStyleCnt="4">
        <dgm:presLayoutVars>
          <dgm:chMax val="0"/>
          <dgm:chPref val="0"/>
          <dgm:bulletEnabled val="1"/>
        </dgm:presLayoutVars>
      </dgm:prSet>
      <dgm:spPr/>
      <dgm:t>
        <a:bodyPr/>
        <a:lstStyle/>
        <a:p>
          <a:endParaRPr lang="en-US"/>
        </a:p>
      </dgm:t>
    </dgm:pt>
    <dgm:pt modelId="{AD536BD0-F9DA-4066-8990-1D60CD0551E2}" type="pres">
      <dgm:prSet presAssocID="{93677107-F5E1-4F3B-8E84-CA1A3EF29AE6}" presName="tile4" presStyleLbl="node1" presStyleIdx="3" presStyleCnt="4" custLinFactNeighborX="622" custLinFactNeighborY="595"/>
      <dgm:spPr/>
      <dgm:t>
        <a:bodyPr/>
        <a:lstStyle/>
        <a:p>
          <a:endParaRPr lang="en-US"/>
        </a:p>
      </dgm:t>
    </dgm:pt>
    <dgm:pt modelId="{8B9220CA-C415-48F8-8F40-CB8326F7F84C}" type="pres">
      <dgm:prSet presAssocID="{93677107-F5E1-4F3B-8E84-CA1A3EF29AE6}" presName="tile4text" presStyleLbl="node1" presStyleIdx="3" presStyleCnt="4">
        <dgm:presLayoutVars>
          <dgm:chMax val="0"/>
          <dgm:chPref val="0"/>
          <dgm:bulletEnabled val="1"/>
        </dgm:presLayoutVars>
      </dgm:prSet>
      <dgm:spPr/>
      <dgm:t>
        <a:bodyPr/>
        <a:lstStyle/>
        <a:p>
          <a:endParaRPr lang="en-US"/>
        </a:p>
      </dgm:t>
    </dgm:pt>
    <dgm:pt modelId="{A104A5B8-71B0-4FD8-BBDD-5B8C706E48A2}" type="pres">
      <dgm:prSet presAssocID="{93677107-F5E1-4F3B-8E84-CA1A3EF29AE6}" presName="centerTile" presStyleLbl="fgShp" presStyleIdx="0" presStyleCnt="1" custScaleX="43400" custScaleY="46688" custLinFactNeighborX="-3070" custLinFactNeighborY="-24184">
        <dgm:presLayoutVars>
          <dgm:chMax val="0"/>
          <dgm:chPref val="0"/>
        </dgm:presLayoutVars>
      </dgm:prSet>
      <dgm:spPr/>
      <dgm:t>
        <a:bodyPr/>
        <a:lstStyle/>
        <a:p>
          <a:endParaRPr lang="en-US"/>
        </a:p>
      </dgm:t>
    </dgm:pt>
  </dgm:ptLst>
  <dgm:cxnLst>
    <dgm:cxn modelId="{8788E7B5-B29B-4C52-A6D9-011FBC5EE816}" srcId="{468E9EF7-FD0C-4F68-B96E-7A9A96001A9B}" destId="{19A73117-914A-4BDA-A99C-9D103889CC62}" srcOrd="2" destOrd="0" parTransId="{7BD9D441-6DC5-4DA9-8AA9-53F8F9C90A89}" sibTransId="{C2C010CA-662F-42ED-BD21-4D1022697C11}"/>
    <dgm:cxn modelId="{CAAD63B2-7582-4547-8532-2610DEDAEDF9}" srcId="{468E9EF7-FD0C-4F68-B96E-7A9A96001A9B}" destId="{5A896C94-7342-4E00-B221-DF9AA557325C}" srcOrd="0" destOrd="0" parTransId="{2D6D21C2-CDD8-45DE-B8D1-7EF62901BFED}" sibTransId="{17FE6C1B-3FDC-458C-B3D3-4A02000FFFA7}"/>
    <dgm:cxn modelId="{1BD4B781-EA7F-4D7C-A504-3674EE6786F7}" type="presOf" srcId="{5A896C94-7342-4E00-B221-DF9AA557325C}" destId="{7BBCE1CB-551D-4E48-9EFD-25424649DD5C}" srcOrd="1" destOrd="0" presId="urn:microsoft.com/office/officeart/2005/8/layout/matrix1"/>
    <dgm:cxn modelId="{B291F0AB-D042-4790-A200-78EFE2E1FB44}" type="presOf" srcId="{93677107-F5E1-4F3B-8E84-CA1A3EF29AE6}" destId="{98F63107-B16F-41F6-B7E4-E349CBB89F44}" srcOrd="0" destOrd="0" presId="urn:microsoft.com/office/officeart/2005/8/layout/matrix1"/>
    <dgm:cxn modelId="{694A065F-ECDC-486A-B61E-09C12BD1A10A}" srcId="{468E9EF7-FD0C-4F68-B96E-7A9A96001A9B}" destId="{E78CBB7A-448D-4CF5-8F21-7C05954A4FD0}" srcOrd="3" destOrd="0" parTransId="{6A9BA0A6-AC78-4864-8A48-9468172EA40E}" sibTransId="{F4F84B83-2BAE-4909-82C4-AC792A2EBBCC}"/>
    <dgm:cxn modelId="{2041E5FD-1DF5-42D0-8E47-F782525CE5EF}" srcId="{468E9EF7-FD0C-4F68-B96E-7A9A96001A9B}" destId="{86AD8E9E-C932-4B71-B613-F8F54FA7A9CE}" srcOrd="1" destOrd="0" parTransId="{8E1168F0-0107-4DB0-8985-83D521434B87}" sibTransId="{E952D5EA-8637-491C-89B6-D5EC66FA5E32}"/>
    <dgm:cxn modelId="{88D1E67C-B2D4-410E-920F-9306C9E49F76}" type="presOf" srcId="{468E9EF7-FD0C-4F68-B96E-7A9A96001A9B}" destId="{A104A5B8-71B0-4FD8-BBDD-5B8C706E48A2}" srcOrd="0" destOrd="0" presId="urn:microsoft.com/office/officeart/2005/8/layout/matrix1"/>
    <dgm:cxn modelId="{FDA7F25C-EE58-43B0-BB44-A8DED2BA0EA6}" type="presOf" srcId="{86AD8E9E-C932-4B71-B613-F8F54FA7A9CE}" destId="{6EBB8837-7A10-4162-981D-BAF0F145B309}" srcOrd="0" destOrd="0" presId="urn:microsoft.com/office/officeart/2005/8/layout/matrix1"/>
    <dgm:cxn modelId="{0994DD42-E3A9-404B-8D07-4AA56381CDF0}" type="presOf" srcId="{E78CBB7A-448D-4CF5-8F21-7C05954A4FD0}" destId="{AD536BD0-F9DA-4066-8990-1D60CD0551E2}" srcOrd="0" destOrd="0" presId="urn:microsoft.com/office/officeart/2005/8/layout/matrix1"/>
    <dgm:cxn modelId="{5655C97B-8C86-41F2-872D-E98A1D088B1B}" type="presOf" srcId="{19A73117-914A-4BDA-A99C-9D103889CC62}" destId="{E1814B48-861C-491E-B613-70CD48DD71BE}" srcOrd="0" destOrd="0" presId="urn:microsoft.com/office/officeart/2005/8/layout/matrix1"/>
    <dgm:cxn modelId="{06A474A5-4156-4640-AA9C-779D72EC59DC}" type="presOf" srcId="{86AD8E9E-C932-4B71-B613-F8F54FA7A9CE}" destId="{6D944594-B44D-4040-BA92-025D62C16694}" srcOrd="1" destOrd="0" presId="urn:microsoft.com/office/officeart/2005/8/layout/matrix1"/>
    <dgm:cxn modelId="{D67BFFFE-4042-45A5-94F3-E4B9465C14AC}" srcId="{93677107-F5E1-4F3B-8E84-CA1A3EF29AE6}" destId="{468E9EF7-FD0C-4F68-B96E-7A9A96001A9B}" srcOrd="0" destOrd="0" parTransId="{7DDA8BF2-7872-4EDC-B8C5-6BD3B2337FB2}" sibTransId="{AEC18DCC-95A3-49B0-BEFE-8A6A132A065F}"/>
    <dgm:cxn modelId="{BC076D06-DE10-4EFC-B1AF-51A06BCFF483}" type="presOf" srcId="{E78CBB7A-448D-4CF5-8F21-7C05954A4FD0}" destId="{8B9220CA-C415-48F8-8F40-CB8326F7F84C}" srcOrd="1" destOrd="0" presId="urn:microsoft.com/office/officeart/2005/8/layout/matrix1"/>
    <dgm:cxn modelId="{1956F2A4-AAD4-45E4-93FF-F6412B282D75}" type="presOf" srcId="{19A73117-914A-4BDA-A99C-9D103889CC62}" destId="{9D617868-0AE8-4515-B871-433F75FB83FE}" srcOrd="1" destOrd="0" presId="urn:microsoft.com/office/officeart/2005/8/layout/matrix1"/>
    <dgm:cxn modelId="{55DDC338-F44D-4C13-905C-373E34F243A1}" type="presOf" srcId="{5A896C94-7342-4E00-B221-DF9AA557325C}" destId="{35C1A8AD-AB0B-40D2-A6CC-1477FA64A984}" srcOrd="0" destOrd="0" presId="urn:microsoft.com/office/officeart/2005/8/layout/matrix1"/>
    <dgm:cxn modelId="{6D0CE6D9-2483-4C45-A79E-04B34C2CDC09}" type="presParOf" srcId="{98F63107-B16F-41F6-B7E4-E349CBB89F44}" destId="{88E332FB-B914-45E7-BDEC-554FD3809843}" srcOrd="0" destOrd="0" presId="urn:microsoft.com/office/officeart/2005/8/layout/matrix1"/>
    <dgm:cxn modelId="{7B61F592-75B6-45EC-BD7E-3D1DAADF2FDE}" type="presParOf" srcId="{88E332FB-B914-45E7-BDEC-554FD3809843}" destId="{35C1A8AD-AB0B-40D2-A6CC-1477FA64A984}" srcOrd="0" destOrd="0" presId="urn:microsoft.com/office/officeart/2005/8/layout/matrix1"/>
    <dgm:cxn modelId="{F07646D6-A3E4-456B-B39B-775CB07AEF86}" type="presParOf" srcId="{88E332FB-B914-45E7-BDEC-554FD3809843}" destId="{7BBCE1CB-551D-4E48-9EFD-25424649DD5C}" srcOrd="1" destOrd="0" presId="urn:microsoft.com/office/officeart/2005/8/layout/matrix1"/>
    <dgm:cxn modelId="{B5D13EAD-3712-43EC-B28C-BA4D4EE1A7AC}" type="presParOf" srcId="{88E332FB-B914-45E7-BDEC-554FD3809843}" destId="{6EBB8837-7A10-4162-981D-BAF0F145B309}" srcOrd="2" destOrd="0" presId="urn:microsoft.com/office/officeart/2005/8/layout/matrix1"/>
    <dgm:cxn modelId="{82494194-C2B5-4C4B-969F-8D58381AAA15}" type="presParOf" srcId="{88E332FB-B914-45E7-BDEC-554FD3809843}" destId="{6D944594-B44D-4040-BA92-025D62C16694}" srcOrd="3" destOrd="0" presId="urn:microsoft.com/office/officeart/2005/8/layout/matrix1"/>
    <dgm:cxn modelId="{0CECC1C2-5C25-45D6-965F-AD8CC77A3FFE}" type="presParOf" srcId="{88E332FB-B914-45E7-BDEC-554FD3809843}" destId="{E1814B48-861C-491E-B613-70CD48DD71BE}" srcOrd="4" destOrd="0" presId="urn:microsoft.com/office/officeart/2005/8/layout/matrix1"/>
    <dgm:cxn modelId="{FB6C2AFC-BF3E-4B30-88A1-4802C1BD8159}" type="presParOf" srcId="{88E332FB-B914-45E7-BDEC-554FD3809843}" destId="{9D617868-0AE8-4515-B871-433F75FB83FE}" srcOrd="5" destOrd="0" presId="urn:microsoft.com/office/officeart/2005/8/layout/matrix1"/>
    <dgm:cxn modelId="{E38DF99D-6530-4A3E-BBEF-32DB92F6595D}" type="presParOf" srcId="{88E332FB-B914-45E7-BDEC-554FD3809843}" destId="{AD536BD0-F9DA-4066-8990-1D60CD0551E2}" srcOrd="6" destOrd="0" presId="urn:microsoft.com/office/officeart/2005/8/layout/matrix1"/>
    <dgm:cxn modelId="{2DB5ABCC-F158-4BBD-9FFE-A4BB01129CAE}" type="presParOf" srcId="{88E332FB-B914-45E7-BDEC-554FD3809843}" destId="{8B9220CA-C415-48F8-8F40-CB8326F7F84C}" srcOrd="7" destOrd="0" presId="urn:microsoft.com/office/officeart/2005/8/layout/matrix1"/>
    <dgm:cxn modelId="{9CA19A54-33F5-4E72-BCA5-2C3C24EEFAA3}" type="presParOf" srcId="{98F63107-B16F-41F6-B7E4-E349CBB89F44}" destId="{A104A5B8-71B0-4FD8-BBDD-5B8C706E48A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505B6B-99B3-4C7D-B84B-A16388D8032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D780521-FB38-454C-97B4-BDE1621DFF33}">
      <dgm:prSet/>
      <dgm:spPr/>
      <dgm:t>
        <a:bodyPr/>
        <a:lstStyle/>
        <a:p>
          <a:r>
            <a:rPr lang="en-GB" b="1" dirty="0" smtClean="0">
              <a:latin typeface="Calibri" panose="020F0502020204030204" pitchFamily="34" charset="0"/>
              <a:ea typeface="Calibri" panose="020F0502020204030204" pitchFamily="34" charset="0"/>
              <a:cs typeface="Times New Roman" panose="02020603050405020304" pitchFamily="18" charset="0"/>
            </a:rPr>
            <a:t>Knowledge exchange, CAD, Data Analytics, Geospatial planning, Systems Innovation, Demand management, Re-Shoring</a:t>
          </a:r>
        </a:p>
      </dgm:t>
    </dgm:pt>
    <dgm:pt modelId="{620405F1-C65E-48B6-A7D9-7CD89980FD75}" type="parTrans" cxnId="{3A05CF5F-D8AE-41CE-9005-0E89D13CD707}">
      <dgm:prSet/>
      <dgm:spPr/>
      <dgm:t>
        <a:bodyPr/>
        <a:lstStyle/>
        <a:p>
          <a:endParaRPr lang="en-US"/>
        </a:p>
      </dgm:t>
    </dgm:pt>
    <dgm:pt modelId="{9A1330A5-3F07-473A-A759-2850C85D4A80}" type="sibTrans" cxnId="{3A05CF5F-D8AE-41CE-9005-0E89D13CD707}">
      <dgm:prSet/>
      <dgm:spPr>
        <a:solidFill>
          <a:srgbClr val="92D050"/>
        </a:solidFill>
      </dgm:spPr>
      <dgm:t>
        <a:bodyPr/>
        <a:lstStyle/>
        <a:p>
          <a:endParaRPr lang="en-US"/>
        </a:p>
      </dgm:t>
    </dgm:pt>
    <dgm:pt modelId="{4290D517-D18D-4DEB-A122-82C1749EAD87}">
      <dgm:prSet/>
      <dgm:spPr/>
      <dgm:t>
        <a:bodyPr/>
        <a:lstStyle/>
        <a:p>
          <a:r>
            <a:rPr lang="en-GB" b="1" smtClean="0">
              <a:latin typeface="Calibri" panose="020F0502020204030204" pitchFamily="34" charset="0"/>
              <a:ea typeface="Calibri" panose="020F0502020204030204" pitchFamily="34" charset="0"/>
              <a:cs typeface="Times New Roman" panose="02020603050405020304" pitchFamily="18" charset="0"/>
            </a:rPr>
            <a:t>Networked distributed systems, Sensors, IOT and AI responding to mass customisation with resilience and security</a:t>
          </a:r>
          <a:endParaRPr lang="en-GB" b="1" dirty="0" smtClean="0">
            <a:latin typeface="Calibri" panose="020F0502020204030204" pitchFamily="34" charset="0"/>
            <a:ea typeface="Calibri" panose="020F0502020204030204" pitchFamily="34" charset="0"/>
            <a:cs typeface="Times New Roman" panose="02020603050405020304" pitchFamily="18" charset="0"/>
          </a:endParaRPr>
        </a:p>
      </dgm:t>
    </dgm:pt>
    <dgm:pt modelId="{50E3FFFA-EFCD-46A9-A2C9-9B31A3C5BC95}" type="parTrans" cxnId="{FFC1C9E0-1A50-4885-99E3-98B6B40E8567}">
      <dgm:prSet/>
      <dgm:spPr/>
      <dgm:t>
        <a:bodyPr/>
        <a:lstStyle/>
        <a:p>
          <a:endParaRPr lang="en-US"/>
        </a:p>
      </dgm:t>
    </dgm:pt>
    <dgm:pt modelId="{C56B1424-F4A6-45BA-9572-30B57F7388A9}" type="sibTrans" cxnId="{FFC1C9E0-1A50-4885-99E3-98B6B40E8567}">
      <dgm:prSet/>
      <dgm:spPr/>
      <dgm:t>
        <a:bodyPr/>
        <a:lstStyle/>
        <a:p>
          <a:endParaRPr lang="en-US"/>
        </a:p>
      </dgm:t>
    </dgm:pt>
    <dgm:pt modelId="{D7AA0D71-509A-4A36-8BF4-F2ED6265A9EF}">
      <dgm:prSet/>
      <dgm:spPr/>
      <dgm:t>
        <a:bodyPr/>
        <a:lstStyle/>
        <a:p>
          <a:r>
            <a:rPr lang="en-GB" b="1" dirty="0" smtClean="0">
              <a:latin typeface="Calibri" panose="020F0502020204030204" pitchFamily="34" charset="0"/>
              <a:ea typeface="Calibri" panose="020F0502020204030204" pitchFamily="34" charset="0"/>
              <a:cs typeface="Times New Roman" panose="02020603050405020304" pitchFamily="18" charset="0"/>
            </a:rPr>
            <a:t>Precision and resource optimised, “lightweight”, energy optimised “tracked” solutions with near 100% quality.</a:t>
          </a:r>
        </a:p>
      </dgm:t>
    </dgm:pt>
    <dgm:pt modelId="{6ABC995C-CF2B-4ACE-8ECC-9F8756E07086}" type="parTrans" cxnId="{6D9CE4C9-2150-4232-8B33-6B260F2CDC06}">
      <dgm:prSet/>
      <dgm:spPr/>
      <dgm:t>
        <a:bodyPr/>
        <a:lstStyle/>
        <a:p>
          <a:endParaRPr lang="en-US"/>
        </a:p>
      </dgm:t>
    </dgm:pt>
    <dgm:pt modelId="{32CDFBCD-20FF-4B64-B972-A6861CDF1C4E}" type="sibTrans" cxnId="{6D9CE4C9-2150-4232-8B33-6B260F2CDC06}">
      <dgm:prSet/>
      <dgm:spPr/>
      <dgm:t>
        <a:bodyPr/>
        <a:lstStyle/>
        <a:p>
          <a:endParaRPr lang="en-US"/>
        </a:p>
      </dgm:t>
    </dgm:pt>
    <dgm:pt modelId="{BB974542-43C0-4CA3-AC64-6278315CFB57}">
      <dgm:prSet/>
      <dgm:spPr/>
      <dgm:t>
        <a:bodyPr/>
        <a:lstStyle/>
        <a:p>
          <a:r>
            <a:rPr lang="en-GB" b="1" smtClean="0">
              <a:latin typeface="Calibri" panose="020F0502020204030204" pitchFamily="34" charset="0"/>
              <a:ea typeface="Calibri" panose="020F0502020204030204" pitchFamily="34" charset="0"/>
              <a:cs typeface="Times New Roman" panose="02020603050405020304" pitchFamily="18" charset="0"/>
            </a:rPr>
            <a:t>Smart buildings, systems and mobility with modal integration and connectivity with best placed human-cyber functionality</a:t>
          </a:r>
          <a:endParaRPr lang="en-GB" b="1" dirty="0" smtClean="0">
            <a:latin typeface="Calibri" panose="020F0502020204030204" pitchFamily="34" charset="0"/>
            <a:ea typeface="Calibri" panose="020F0502020204030204" pitchFamily="34" charset="0"/>
            <a:cs typeface="Times New Roman" panose="02020603050405020304" pitchFamily="18" charset="0"/>
          </a:endParaRPr>
        </a:p>
      </dgm:t>
    </dgm:pt>
    <dgm:pt modelId="{D0ABEAB6-3ABD-465A-8A9B-5A92AA7A02F7}" type="parTrans" cxnId="{1C9DF4B0-0EFE-4390-BC67-EF37DFA593C5}">
      <dgm:prSet/>
      <dgm:spPr/>
      <dgm:t>
        <a:bodyPr/>
        <a:lstStyle/>
        <a:p>
          <a:endParaRPr lang="en-US"/>
        </a:p>
      </dgm:t>
    </dgm:pt>
    <dgm:pt modelId="{83C685E4-DC77-40AC-A58F-8412B99FB2CC}" type="sibTrans" cxnId="{1C9DF4B0-0EFE-4390-BC67-EF37DFA593C5}">
      <dgm:prSet/>
      <dgm:spPr/>
      <dgm:t>
        <a:bodyPr/>
        <a:lstStyle/>
        <a:p>
          <a:endParaRPr lang="en-US"/>
        </a:p>
      </dgm:t>
    </dgm:pt>
    <dgm:pt modelId="{B3B4C608-3E80-41F4-B1ED-2CDFE47896D2}">
      <dgm:prSet/>
      <dgm:spPr/>
      <dgm:t>
        <a:bodyPr/>
        <a:lstStyle/>
        <a:p>
          <a:r>
            <a:rPr lang="en-GB" b="1" dirty="0" smtClean="0">
              <a:latin typeface="Calibri" panose="020F0502020204030204" pitchFamily="34" charset="0"/>
              <a:ea typeface="Calibri" panose="020F0502020204030204" pitchFamily="34" charset="0"/>
              <a:cs typeface="Times New Roman" panose="02020603050405020304" pitchFamily="18" charset="0"/>
            </a:rPr>
            <a:t>Circular remedial, recycling, “waste to resource” and re-use to optimise resources and impacts, re-imagining missions and eco-systems</a:t>
          </a:r>
        </a:p>
      </dgm:t>
    </dgm:pt>
    <dgm:pt modelId="{58CB6912-EB8A-4E1F-9B27-3C10A483E456}" type="parTrans" cxnId="{930B7C0D-F6EB-4156-90C5-B46AF7C2CD62}">
      <dgm:prSet/>
      <dgm:spPr/>
      <dgm:t>
        <a:bodyPr/>
        <a:lstStyle/>
        <a:p>
          <a:endParaRPr lang="en-US"/>
        </a:p>
      </dgm:t>
    </dgm:pt>
    <dgm:pt modelId="{0437D26A-2E72-4CE7-B226-20E1487852C4}" type="sibTrans" cxnId="{930B7C0D-F6EB-4156-90C5-B46AF7C2CD62}">
      <dgm:prSet/>
      <dgm:spPr/>
      <dgm:t>
        <a:bodyPr/>
        <a:lstStyle/>
        <a:p>
          <a:endParaRPr lang="en-US"/>
        </a:p>
      </dgm:t>
    </dgm:pt>
    <dgm:pt modelId="{BE5E3581-A900-4E82-9DD5-536DF64D1FA0}" type="pres">
      <dgm:prSet presAssocID="{1C505B6B-99B3-4C7D-B84B-A16388D80325}" presName="Name0" presStyleCnt="0">
        <dgm:presLayoutVars>
          <dgm:dir/>
          <dgm:resizeHandles val="exact"/>
        </dgm:presLayoutVars>
      </dgm:prSet>
      <dgm:spPr/>
      <dgm:t>
        <a:bodyPr/>
        <a:lstStyle/>
        <a:p>
          <a:endParaRPr lang="en-US"/>
        </a:p>
      </dgm:t>
    </dgm:pt>
    <dgm:pt modelId="{8A1B712A-A4BA-4A51-9D52-3A77DDEF0840}" type="pres">
      <dgm:prSet presAssocID="{1C505B6B-99B3-4C7D-B84B-A16388D80325}" presName="cycle" presStyleCnt="0"/>
      <dgm:spPr/>
    </dgm:pt>
    <dgm:pt modelId="{A98C5771-F0DA-448F-BD15-481B5E5E376F}" type="pres">
      <dgm:prSet presAssocID="{ED780521-FB38-454C-97B4-BDE1621DFF33}" presName="nodeFirstNode" presStyleLbl="node1" presStyleIdx="0" presStyleCnt="5">
        <dgm:presLayoutVars>
          <dgm:bulletEnabled val="1"/>
        </dgm:presLayoutVars>
      </dgm:prSet>
      <dgm:spPr/>
      <dgm:t>
        <a:bodyPr/>
        <a:lstStyle/>
        <a:p>
          <a:endParaRPr lang="en-US"/>
        </a:p>
      </dgm:t>
    </dgm:pt>
    <dgm:pt modelId="{AF2000C5-63E4-4589-92C0-E74E695FC17E}" type="pres">
      <dgm:prSet presAssocID="{9A1330A5-3F07-473A-A759-2850C85D4A80}" presName="sibTransFirstNode" presStyleLbl="bgShp" presStyleIdx="0" presStyleCnt="1"/>
      <dgm:spPr/>
      <dgm:t>
        <a:bodyPr/>
        <a:lstStyle/>
        <a:p>
          <a:endParaRPr lang="en-US"/>
        </a:p>
      </dgm:t>
    </dgm:pt>
    <dgm:pt modelId="{9929AC31-1FB1-42D0-97D9-7AAE6BC6A7B6}" type="pres">
      <dgm:prSet presAssocID="{4290D517-D18D-4DEB-A122-82C1749EAD87}" presName="nodeFollowingNodes" presStyleLbl="node1" presStyleIdx="1" presStyleCnt="5">
        <dgm:presLayoutVars>
          <dgm:bulletEnabled val="1"/>
        </dgm:presLayoutVars>
      </dgm:prSet>
      <dgm:spPr/>
      <dgm:t>
        <a:bodyPr/>
        <a:lstStyle/>
        <a:p>
          <a:endParaRPr lang="en-US"/>
        </a:p>
      </dgm:t>
    </dgm:pt>
    <dgm:pt modelId="{40D0089E-3460-49AB-A906-44B7A6068A01}" type="pres">
      <dgm:prSet presAssocID="{D7AA0D71-509A-4A36-8BF4-F2ED6265A9EF}" presName="nodeFollowingNodes" presStyleLbl="node1" presStyleIdx="2" presStyleCnt="5" custRadScaleRad="100484" custRadScaleInc="-34079">
        <dgm:presLayoutVars>
          <dgm:bulletEnabled val="1"/>
        </dgm:presLayoutVars>
      </dgm:prSet>
      <dgm:spPr/>
      <dgm:t>
        <a:bodyPr/>
        <a:lstStyle/>
        <a:p>
          <a:endParaRPr lang="en-US"/>
        </a:p>
      </dgm:t>
    </dgm:pt>
    <dgm:pt modelId="{308C492C-ADA9-4BAF-9D89-151965417FFE}" type="pres">
      <dgm:prSet presAssocID="{BB974542-43C0-4CA3-AC64-6278315CFB57}" presName="nodeFollowingNodes" presStyleLbl="node1" presStyleIdx="3" presStyleCnt="5" custRadScaleRad="91597" custRadScaleInc="25126">
        <dgm:presLayoutVars>
          <dgm:bulletEnabled val="1"/>
        </dgm:presLayoutVars>
      </dgm:prSet>
      <dgm:spPr/>
      <dgm:t>
        <a:bodyPr/>
        <a:lstStyle/>
        <a:p>
          <a:endParaRPr lang="en-US"/>
        </a:p>
      </dgm:t>
    </dgm:pt>
    <dgm:pt modelId="{AA6720A8-A1E8-4043-B5CE-005CDBC45CB4}" type="pres">
      <dgm:prSet presAssocID="{B3B4C608-3E80-41F4-B1ED-2CDFE47896D2}" presName="nodeFollowingNodes" presStyleLbl="node1" presStyleIdx="4" presStyleCnt="5">
        <dgm:presLayoutVars>
          <dgm:bulletEnabled val="1"/>
        </dgm:presLayoutVars>
      </dgm:prSet>
      <dgm:spPr/>
      <dgm:t>
        <a:bodyPr/>
        <a:lstStyle/>
        <a:p>
          <a:endParaRPr lang="en-US"/>
        </a:p>
      </dgm:t>
    </dgm:pt>
  </dgm:ptLst>
  <dgm:cxnLst>
    <dgm:cxn modelId="{2B7A7A06-1AE2-4725-AFD7-AFE6343BD968}" type="presOf" srcId="{BB974542-43C0-4CA3-AC64-6278315CFB57}" destId="{308C492C-ADA9-4BAF-9D89-151965417FFE}" srcOrd="0" destOrd="0" presId="urn:microsoft.com/office/officeart/2005/8/layout/cycle3"/>
    <dgm:cxn modelId="{6D9CE4C9-2150-4232-8B33-6B260F2CDC06}" srcId="{1C505B6B-99B3-4C7D-B84B-A16388D80325}" destId="{D7AA0D71-509A-4A36-8BF4-F2ED6265A9EF}" srcOrd="2" destOrd="0" parTransId="{6ABC995C-CF2B-4ACE-8ECC-9F8756E07086}" sibTransId="{32CDFBCD-20FF-4B64-B972-A6861CDF1C4E}"/>
    <dgm:cxn modelId="{FFC1C9E0-1A50-4885-99E3-98B6B40E8567}" srcId="{1C505B6B-99B3-4C7D-B84B-A16388D80325}" destId="{4290D517-D18D-4DEB-A122-82C1749EAD87}" srcOrd="1" destOrd="0" parTransId="{50E3FFFA-EFCD-46A9-A2C9-9B31A3C5BC95}" sibTransId="{C56B1424-F4A6-45BA-9572-30B57F7388A9}"/>
    <dgm:cxn modelId="{95581C68-2F9C-4F47-9837-24F4E0156E22}" type="presOf" srcId="{4290D517-D18D-4DEB-A122-82C1749EAD87}" destId="{9929AC31-1FB1-42D0-97D9-7AAE6BC6A7B6}" srcOrd="0" destOrd="0" presId="urn:microsoft.com/office/officeart/2005/8/layout/cycle3"/>
    <dgm:cxn modelId="{119A6A7E-A434-4467-A99A-DBF54439A45A}" type="presOf" srcId="{ED780521-FB38-454C-97B4-BDE1621DFF33}" destId="{A98C5771-F0DA-448F-BD15-481B5E5E376F}" srcOrd="0" destOrd="0" presId="urn:microsoft.com/office/officeart/2005/8/layout/cycle3"/>
    <dgm:cxn modelId="{A4162863-7961-4B73-A1B0-5FC9E26C1A87}" type="presOf" srcId="{9A1330A5-3F07-473A-A759-2850C85D4A80}" destId="{AF2000C5-63E4-4589-92C0-E74E695FC17E}" srcOrd="0" destOrd="0" presId="urn:microsoft.com/office/officeart/2005/8/layout/cycle3"/>
    <dgm:cxn modelId="{9B749B81-FF49-4E30-822D-A457A8A17388}" type="presOf" srcId="{B3B4C608-3E80-41F4-B1ED-2CDFE47896D2}" destId="{AA6720A8-A1E8-4043-B5CE-005CDBC45CB4}" srcOrd="0" destOrd="0" presId="urn:microsoft.com/office/officeart/2005/8/layout/cycle3"/>
    <dgm:cxn modelId="{1C9DF4B0-0EFE-4390-BC67-EF37DFA593C5}" srcId="{1C505B6B-99B3-4C7D-B84B-A16388D80325}" destId="{BB974542-43C0-4CA3-AC64-6278315CFB57}" srcOrd="3" destOrd="0" parTransId="{D0ABEAB6-3ABD-465A-8A9B-5A92AA7A02F7}" sibTransId="{83C685E4-DC77-40AC-A58F-8412B99FB2CC}"/>
    <dgm:cxn modelId="{D8278883-1ECC-465D-A07F-0911AF5E7BE4}" type="presOf" srcId="{D7AA0D71-509A-4A36-8BF4-F2ED6265A9EF}" destId="{40D0089E-3460-49AB-A906-44B7A6068A01}" srcOrd="0" destOrd="0" presId="urn:microsoft.com/office/officeart/2005/8/layout/cycle3"/>
    <dgm:cxn modelId="{E1ED48DF-E463-4776-B60E-42061A855F4A}" type="presOf" srcId="{1C505B6B-99B3-4C7D-B84B-A16388D80325}" destId="{BE5E3581-A900-4E82-9DD5-536DF64D1FA0}" srcOrd="0" destOrd="0" presId="urn:microsoft.com/office/officeart/2005/8/layout/cycle3"/>
    <dgm:cxn modelId="{3A05CF5F-D8AE-41CE-9005-0E89D13CD707}" srcId="{1C505B6B-99B3-4C7D-B84B-A16388D80325}" destId="{ED780521-FB38-454C-97B4-BDE1621DFF33}" srcOrd="0" destOrd="0" parTransId="{620405F1-C65E-48B6-A7D9-7CD89980FD75}" sibTransId="{9A1330A5-3F07-473A-A759-2850C85D4A80}"/>
    <dgm:cxn modelId="{930B7C0D-F6EB-4156-90C5-B46AF7C2CD62}" srcId="{1C505B6B-99B3-4C7D-B84B-A16388D80325}" destId="{B3B4C608-3E80-41F4-B1ED-2CDFE47896D2}" srcOrd="4" destOrd="0" parTransId="{58CB6912-EB8A-4E1F-9B27-3C10A483E456}" sibTransId="{0437D26A-2E72-4CE7-B226-20E1487852C4}"/>
    <dgm:cxn modelId="{104EEE9E-68FA-451F-A775-192C6ADB09D0}" type="presParOf" srcId="{BE5E3581-A900-4E82-9DD5-536DF64D1FA0}" destId="{8A1B712A-A4BA-4A51-9D52-3A77DDEF0840}" srcOrd="0" destOrd="0" presId="urn:microsoft.com/office/officeart/2005/8/layout/cycle3"/>
    <dgm:cxn modelId="{A63E356B-BE12-4301-8A0E-09FD5FB9557A}" type="presParOf" srcId="{8A1B712A-A4BA-4A51-9D52-3A77DDEF0840}" destId="{A98C5771-F0DA-448F-BD15-481B5E5E376F}" srcOrd="0" destOrd="0" presId="urn:microsoft.com/office/officeart/2005/8/layout/cycle3"/>
    <dgm:cxn modelId="{AB68A770-E921-483C-894A-16D3DF0EF233}" type="presParOf" srcId="{8A1B712A-A4BA-4A51-9D52-3A77DDEF0840}" destId="{AF2000C5-63E4-4589-92C0-E74E695FC17E}" srcOrd="1" destOrd="0" presId="urn:microsoft.com/office/officeart/2005/8/layout/cycle3"/>
    <dgm:cxn modelId="{8A23F478-0990-4B7A-B982-F65842114989}" type="presParOf" srcId="{8A1B712A-A4BA-4A51-9D52-3A77DDEF0840}" destId="{9929AC31-1FB1-42D0-97D9-7AAE6BC6A7B6}" srcOrd="2" destOrd="0" presId="urn:microsoft.com/office/officeart/2005/8/layout/cycle3"/>
    <dgm:cxn modelId="{592D37D5-914A-44CA-8494-41FD6D932BF1}" type="presParOf" srcId="{8A1B712A-A4BA-4A51-9D52-3A77DDEF0840}" destId="{40D0089E-3460-49AB-A906-44B7A6068A01}" srcOrd="3" destOrd="0" presId="urn:microsoft.com/office/officeart/2005/8/layout/cycle3"/>
    <dgm:cxn modelId="{A5A5F1BE-35F6-4A99-8E5C-4BDF70567F7A}" type="presParOf" srcId="{8A1B712A-A4BA-4A51-9D52-3A77DDEF0840}" destId="{308C492C-ADA9-4BAF-9D89-151965417FFE}" srcOrd="4" destOrd="0" presId="urn:microsoft.com/office/officeart/2005/8/layout/cycle3"/>
    <dgm:cxn modelId="{24417ED4-3D1F-47DD-9114-D554702FD129}" type="presParOf" srcId="{8A1B712A-A4BA-4A51-9D52-3A77DDEF0840}" destId="{AA6720A8-A1E8-4043-B5CE-005CDBC45CB4}"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24F808-2CB3-45F3-8FE2-A7A5686B73FC}"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6709DDBF-C674-437B-A6AD-156211CF06B8}">
      <dgm:prSet phldrT="[Text]"/>
      <dgm:spPr/>
      <dgm:t>
        <a:bodyPr/>
        <a:lstStyle/>
        <a:p>
          <a:r>
            <a:rPr lang="en-US" b="1" dirty="0" smtClean="0"/>
            <a:t>Corporate</a:t>
          </a:r>
        </a:p>
        <a:p>
          <a:r>
            <a:rPr lang="en-US" b="1" dirty="0" smtClean="0"/>
            <a:t>Hub </a:t>
          </a:r>
        </a:p>
        <a:p>
          <a:r>
            <a:rPr lang="en-US" b="1" dirty="0" smtClean="0"/>
            <a:t>Sector B</a:t>
          </a:r>
          <a:endParaRPr lang="en-US" b="1" dirty="0"/>
        </a:p>
      </dgm:t>
    </dgm:pt>
    <dgm:pt modelId="{A39062BA-4CC6-4077-AD13-DAA9B0E7B79E}" type="parTrans" cxnId="{0F21E3E5-83C0-4656-A9E7-2EF4ADE31986}">
      <dgm:prSet/>
      <dgm:spPr/>
      <dgm:t>
        <a:bodyPr/>
        <a:lstStyle/>
        <a:p>
          <a:endParaRPr lang="en-US"/>
        </a:p>
      </dgm:t>
    </dgm:pt>
    <dgm:pt modelId="{06DB78E5-3F0A-49EF-91F2-3427DA659B5D}" type="sibTrans" cxnId="{0F21E3E5-83C0-4656-A9E7-2EF4ADE31986}">
      <dgm:prSet/>
      <dgm:spPr/>
      <dgm:t>
        <a:bodyPr/>
        <a:lstStyle/>
        <a:p>
          <a:endParaRPr lang="en-US"/>
        </a:p>
      </dgm:t>
    </dgm:pt>
    <dgm:pt modelId="{BC4FB23B-05D4-428D-A081-A494591F8D32}">
      <dgm:prSet phldrT="[Text]"/>
      <dgm:spPr/>
      <dgm:t>
        <a:bodyPr/>
        <a:lstStyle/>
        <a:p>
          <a:r>
            <a:rPr lang="en-US" dirty="0" smtClean="0"/>
            <a:t>Corporate</a:t>
          </a:r>
        </a:p>
        <a:p>
          <a:r>
            <a:rPr lang="en-US" dirty="0" smtClean="0"/>
            <a:t>Hub </a:t>
          </a:r>
        </a:p>
        <a:p>
          <a:r>
            <a:rPr lang="en-US" dirty="0" smtClean="0"/>
            <a:t>Sector A</a:t>
          </a:r>
          <a:endParaRPr lang="en-US" dirty="0"/>
        </a:p>
      </dgm:t>
    </dgm:pt>
    <dgm:pt modelId="{BAAD4E1C-16E0-4CF3-A814-EFEDA76C5F7B}" type="parTrans" cxnId="{F898FFDA-23E6-4A36-898B-52390FDD4A49}">
      <dgm:prSet/>
      <dgm:spPr/>
      <dgm:t>
        <a:bodyPr/>
        <a:lstStyle/>
        <a:p>
          <a:endParaRPr lang="en-US"/>
        </a:p>
      </dgm:t>
    </dgm:pt>
    <dgm:pt modelId="{E462E484-E4CB-4C3C-8C6F-14C8B09D5E30}" type="sibTrans" cxnId="{F898FFDA-23E6-4A36-898B-52390FDD4A49}">
      <dgm:prSet/>
      <dgm:spPr/>
      <dgm:t>
        <a:bodyPr/>
        <a:lstStyle/>
        <a:p>
          <a:endParaRPr lang="en-US"/>
        </a:p>
      </dgm:t>
    </dgm:pt>
    <dgm:pt modelId="{13BB9AE9-79DF-4F72-B544-25F9810E1595}">
      <dgm:prSet phldrT="[Text]"/>
      <dgm:spPr/>
      <dgm:t>
        <a:bodyPr/>
        <a:lstStyle/>
        <a:p>
          <a:r>
            <a:rPr lang="en-US" dirty="0" smtClean="0"/>
            <a:t>Corporate</a:t>
          </a:r>
        </a:p>
        <a:p>
          <a:r>
            <a:rPr lang="en-US" dirty="0" smtClean="0"/>
            <a:t>Hub </a:t>
          </a:r>
        </a:p>
        <a:p>
          <a:r>
            <a:rPr lang="en-US" dirty="0" smtClean="0"/>
            <a:t>Sector c</a:t>
          </a:r>
          <a:endParaRPr lang="en-US" dirty="0"/>
        </a:p>
      </dgm:t>
    </dgm:pt>
    <dgm:pt modelId="{C4FB5807-72D0-4981-9D14-5C57344E3C94}" type="parTrans" cxnId="{BB1E85A0-938D-4A21-B518-7685F2A4745F}">
      <dgm:prSet/>
      <dgm:spPr/>
      <dgm:t>
        <a:bodyPr/>
        <a:lstStyle/>
        <a:p>
          <a:endParaRPr lang="en-US"/>
        </a:p>
      </dgm:t>
    </dgm:pt>
    <dgm:pt modelId="{81554682-316C-46D1-A2DE-2A105EBA675D}" type="sibTrans" cxnId="{BB1E85A0-938D-4A21-B518-7685F2A4745F}">
      <dgm:prSet/>
      <dgm:spPr/>
      <dgm:t>
        <a:bodyPr/>
        <a:lstStyle/>
        <a:p>
          <a:endParaRPr lang="en-US"/>
        </a:p>
      </dgm:t>
    </dgm:pt>
    <dgm:pt modelId="{5CE891AF-EDD7-45F6-9993-ED04FD2EA405}" type="pres">
      <dgm:prSet presAssocID="{0724F808-2CB3-45F3-8FE2-A7A5686B73FC}" presName="Name0" presStyleCnt="0">
        <dgm:presLayoutVars>
          <dgm:chMax val="1"/>
          <dgm:chPref val="1"/>
        </dgm:presLayoutVars>
      </dgm:prSet>
      <dgm:spPr/>
      <dgm:t>
        <a:bodyPr/>
        <a:lstStyle/>
        <a:p>
          <a:endParaRPr lang="en-US"/>
        </a:p>
      </dgm:t>
    </dgm:pt>
    <dgm:pt modelId="{92B313B3-377B-4FC0-9E6C-A901BBB39D41}" type="pres">
      <dgm:prSet presAssocID="{6709DDBF-C674-437B-A6AD-156211CF06B8}" presName="Parent" presStyleLbl="node0" presStyleIdx="0" presStyleCnt="1" custScaleX="45984" custScaleY="45433" custLinFactNeighborX="24555" custLinFactNeighborY="6194">
        <dgm:presLayoutVars>
          <dgm:chMax val="5"/>
          <dgm:chPref val="5"/>
        </dgm:presLayoutVars>
      </dgm:prSet>
      <dgm:spPr/>
      <dgm:t>
        <a:bodyPr/>
        <a:lstStyle/>
        <a:p>
          <a:endParaRPr lang="en-US"/>
        </a:p>
      </dgm:t>
    </dgm:pt>
    <dgm:pt modelId="{9F29E904-66EA-49BF-816F-4AD214872A7B}" type="pres">
      <dgm:prSet presAssocID="{6709DDBF-C674-437B-A6AD-156211CF06B8}" presName="Accent1" presStyleLbl="node1" presStyleIdx="0" presStyleCnt="13" custScaleX="222027" custScaleY="238669" custLinFactX="300000" custLinFactY="74175" custLinFactNeighborX="342324" custLinFactNeighborY="100000"/>
      <dgm:spPr/>
      <dgm:t>
        <a:bodyPr/>
        <a:lstStyle/>
        <a:p>
          <a:endParaRPr lang="en-US"/>
        </a:p>
      </dgm:t>
    </dgm:pt>
    <dgm:pt modelId="{D77AAD32-A4A1-46CE-8B64-42AFB2F72BB9}" type="pres">
      <dgm:prSet presAssocID="{6709DDBF-C674-437B-A6AD-156211CF06B8}" presName="Accent2" presStyleLbl="node1" presStyleIdx="1" presStyleCnt="13" custLinFactY="51607" custLinFactNeighborX="53978" custLinFactNeighborY="100000"/>
      <dgm:spPr/>
    </dgm:pt>
    <dgm:pt modelId="{7CF1B195-1B62-497F-8AD1-142BEEF4F139}" type="pres">
      <dgm:prSet presAssocID="{6709DDBF-C674-437B-A6AD-156211CF06B8}" presName="Accent3" presStyleLbl="node1" presStyleIdx="2" presStyleCnt="13" custLinFactX="-327318" custLinFactY="523047" custLinFactNeighborX="-400000" custLinFactNeighborY="600000"/>
      <dgm:spPr/>
    </dgm:pt>
    <dgm:pt modelId="{60A044A7-CCE9-4899-BF18-76BA7A6AA6A2}" type="pres">
      <dgm:prSet presAssocID="{6709DDBF-C674-437B-A6AD-156211CF06B8}" presName="Accent4" presStyleLbl="node1" presStyleIdx="3" presStyleCnt="13" custLinFactX="-130020" custLinFactY="2429" custLinFactNeighborX="-200000" custLinFactNeighborY="100000"/>
      <dgm:spPr/>
    </dgm:pt>
    <dgm:pt modelId="{8E7CA22E-44EA-43D0-ABE0-60DCCE84F254}" type="pres">
      <dgm:prSet presAssocID="{6709DDBF-C674-437B-A6AD-156211CF06B8}" presName="Accent5" presStyleLbl="node1" presStyleIdx="4" presStyleCnt="13" custLinFactX="-100000" custLinFactY="-100000" custLinFactNeighborX="-104725" custLinFactNeighborY="-182621"/>
      <dgm:spPr/>
    </dgm:pt>
    <dgm:pt modelId="{66B9626D-785E-48F4-AB1A-0EC9B78D4BAF}" type="pres">
      <dgm:prSet presAssocID="{6709DDBF-C674-437B-A6AD-156211CF06B8}" presName="Accent6" presStyleLbl="node1" presStyleIdx="5" presStyleCnt="13" custLinFactY="-2015" custLinFactNeighborX="-8511" custLinFactNeighborY="-100000"/>
      <dgm:spPr/>
    </dgm:pt>
    <dgm:pt modelId="{F0211B28-EAC0-443C-9639-0D19F5283ACF}" type="pres">
      <dgm:prSet presAssocID="{BC4FB23B-05D4-428D-A081-A494591F8D32}" presName="Child1" presStyleLbl="node1" presStyleIdx="6" presStyleCnt="13" custScaleX="108662" custScaleY="108659" custLinFactX="54493" custLinFactY="-42855" custLinFactNeighborX="100000" custLinFactNeighborY="-100000">
        <dgm:presLayoutVars>
          <dgm:chMax val="0"/>
          <dgm:chPref val="0"/>
        </dgm:presLayoutVars>
      </dgm:prSet>
      <dgm:spPr/>
      <dgm:t>
        <a:bodyPr/>
        <a:lstStyle/>
        <a:p>
          <a:endParaRPr lang="en-US"/>
        </a:p>
      </dgm:t>
    </dgm:pt>
    <dgm:pt modelId="{EAFAD55D-919D-4BB9-BE33-50EFBC9199D9}" type="pres">
      <dgm:prSet presAssocID="{BC4FB23B-05D4-428D-A081-A494591F8D32}" presName="Accent7" presStyleCnt="0"/>
      <dgm:spPr/>
    </dgm:pt>
    <dgm:pt modelId="{D0F362E5-FAEF-4D94-95C4-86A22499E941}" type="pres">
      <dgm:prSet presAssocID="{BC4FB23B-05D4-428D-A081-A494591F8D32}" presName="AccentHold1" presStyleLbl="node1" presStyleIdx="7" presStyleCnt="13" custLinFactX="-200000" custLinFactY="100000" custLinFactNeighborX="-249473" custLinFactNeighborY="135342"/>
      <dgm:spPr/>
    </dgm:pt>
    <dgm:pt modelId="{63A0A5C5-F262-4215-95E7-3DCA79A15ACC}" type="pres">
      <dgm:prSet presAssocID="{BC4FB23B-05D4-428D-A081-A494591F8D32}" presName="Accent8" presStyleCnt="0"/>
      <dgm:spPr/>
    </dgm:pt>
    <dgm:pt modelId="{D3D2A83E-A444-406E-816C-DC5F4B75B6DD}" type="pres">
      <dgm:prSet presAssocID="{BC4FB23B-05D4-428D-A081-A494591F8D32}" presName="AccentHold2" presStyleLbl="node1" presStyleIdx="8" presStyleCnt="13" custScaleX="37545" custScaleY="42231"/>
      <dgm:spPr/>
    </dgm:pt>
    <dgm:pt modelId="{98AD9329-29A5-4600-B245-0A7D022DC2E5}" type="pres">
      <dgm:prSet presAssocID="{13BB9AE9-79DF-4F72-B544-25F9810E1595}" presName="Child2" presStyleLbl="node1" presStyleIdx="9" presStyleCnt="13" custScaleX="119827" custScaleY="118778" custLinFactX="-100000" custLinFactY="100000" custLinFactNeighborX="-195151" custLinFactNeighborY="167406">
        <dgm:presLayoutVars>
          <dgm:chMax val="0"/>
          <dgm:chPref val="0"/>
        </dgm:presLayoutVars>
      </dgm:prSet>
      <dgm:spPr/>
      <dgm:t>
        <a:bodyPr/>
        <a:lstStyle/>
        <a:p>
          <a:endParaRPr lang="en-US"/>
        </a:p>
      </dgm:t>
    </dgm:pt>
    <dgm:pt modelId="{D1E5CE79-60B6-4AF7-BA7C-40BA3915F47F}" type="pres">
      <dgm:prSet presAssocID="{13BB9AE9-79DF-4F72-B544-25F9810E1595}" presName="Accent9" presStyleCnt="0"/>
      <dgm:spPr/>
    </dgm:pt>
    <dgm:pt modelId="{6AF3CE92-1726-4194-AE7D-9310A93EEBD7}" type="pres">
      <dgm:prSet presAssocID="{13BB9AE9-79DF-4F72-B544-25F9810E1595}" presName="AccentHold1" presStyleLbl="node1" presStyleIdx="10" presStyleCnt="13" custLinFactX="-400000" custLinFactY="-274254" custLinFactNeighborX="-401844" custLinFactNeighborY="-300000"/>
      <dgm:spPr/>
    </dgm:pt>
    <dgm:pt modelId="{42D50FF8-E9E0-43CF-BB26-1E992FF67868}" type="pres">
      <dgm:prSet presAssocID="{13BB9AE9-79DF-4F72-B544-25F9810E1595}" presName="Accent10" presStyleCnt="0"/>
      <dgm:spPr/>
    </dgm:pt>
    <dgm:pt modelId="{6DC2094F-3264-4484-94DC-8D21BE2EB7C4}" type="pres">
      <dgm:prSet presAssocID="{13BB9AE9-79DF-4F72-B544-25F9810E1595}" presName="AccentHold2" presStyleLbl="node1" presStyleIdx="11" presStyleCnt="13"/>
      <dgm:spPr/>
    </dgm:pt>
    <dgm:pt modelId="{0E310E1F-ED14-4E66-A662-C9EF23A6E0B4}" type="pres">
      <dgm:prSet presAssocID="{13BB9AE9-79DF-4F72-B544-25F9810E1595}" presName="Accent11" presStyleCnt="0"/>
      <dgm:spPr/>
    </dgm:pt>
    <dgm:pt modelId="{A56D2319-99E8-4632-9717-81CF47DA744C}" type="pres">
      <dgm:prSet presAssocID="{13BB9AE9-79DF-4F72-B544-25F9810E1595}" presName="AccentHold3" presStyleLbl="node1" presStyleIdx="12" presStyleCnt="13" custLinFactX="-112185" custLinFactY="-39500" custLinFactNeighborX="-200000" custLinFactNeighborY="-100000"/>
      <dgm:spPr/>
    </dgm:pt>
  </dgm:ptLst>
  <dgm:cxnLst>
    <dgm:cxn modelId="{0F21E3E5-83C0-4656-A9E7-2EF4ADE31986}" srcId="{0724F808-2CB3-45F3-8FE2-A7A5686B73FC}" destId="{6709DDBF-C674-437B-A6AD-156211CF06B8}" srcOrd="0" destOrd="0" parTransId="{A39062BA-4CC6-4077-AD13-DAA9B0E7B79E}" sibTransId="{06DB78E5-3F0A-49EF-91F2-3427DA659B5D}"/>
    <dgm:cxn modelId="{F898FFDA-23E6-4A36-898B-52390FDD4A49}" srcId="{6709DDBF-C674-437B-A6AD-156211CF06B8}" destId="{BC4FB23B-05D4-428D-A081-A494591F8D32}" srcOrd="0" destOrd="0" parTransId="{BAAD4E1C-16E0-4CF3-A814-EFEDA76C5F7B}" sibTransId="{E462E484-E4CB-4C3C-8C6F-14C8B09D5E30}"/>
    <dgm:cxn modelId="{0A522796-9B9B-416E-A5FB-9EBC19BBD0E3}" type="presOf" srcId="{BC4FB23B-05D4-428D-A081-A494591F8D32}" destId="{F0211B28-EAC0-443C-9639-0D19F5283ACF}" srcOrd="0" destOrd="0" presId="urn:microsoft.com/office/officeart/2009/3/layout/CircleRelationship"/>
    <dgm:cxn modelId="{3C084863-29F9-4F11-A7AF-BC2E95893976}" type="presOf" srcId="{0724F808-2CB3-45F3-8FE2-A7A5686B73FC}" destId="{5CE891AF-EDD7-45F6-9993-ED04FD2EA405}" srcOrd="0" destOrd="0" presId="urn:microsoft.com/office/officeart/2009/3/layout/CircleRelationship"/>
    <dgm:cxn modelId="{BB1E85A0-938D-4A21-B518-7685F2A4745F}" srcId="{6709DDBF-C674-437B-A6AD-156211CF06B8}" destId="{13BB9AE9-79DF-4F72-B544-25F9810E1595}" srcOrd="1" destOrd="0" parTransId="{C4FB5807-72D0-4981-9D14-5C57344E3C94}" sibTransId="{81554682-316C-46D1-A2DE-2A105EBA675D}"/>
    <dgm:cxn modelId="{64C677E5-D3F5-42B5-8724-F572925587E8}" type="presOf" srcId="{6709DDBF-C674-437B-A6AD-156211CF06B8}" destId="{92B313B3-377B-4FC0-9E6C-A901BBB39D41}" srcOrd="0" destOrd="0" presId="urn:microsoft.com/office/officeart/2009/3/layout/CircleRelationship"/>
    <dgm:cxn modelId="{ACD77D45-B30E-4164-9E7F-55D5714CE139}" type="presOf" srcId="{13BB9AE9-79DF-4F72-B544-25F9810E1595}" destId="{98AD9329-29A5-4600-B245-0A7D022DC2E5}" srcOrd="0" destOrd="0" presId="urn:microsoft.com/office/officeart/2009/3/layout/CircleRelationship"/>
    <dgm:cxn modelId="{8530E556-CD32-4F36-B072-7D9C735CB0F5}" type="presParOf" srcId="{5CE891AF-EDD7-45F6-9993-ED04FD2EA405}" destId="{92B313B3-377B-4FC0-9E6C-A901BBB39D41}" srcOrd="0" destOrd="0" presId="urn:microsoft.com/office/officeart/2009/3/layout/CircleRelationship"/>
    <dgm:cxn modelId="{AF2BE805-F565-4A22-859C-0851F2FBDA1E}" type="presParOf" srcId="{5CE891AF-EDD7-45F6-9993-ED04FD2EA405}" destId="{9F29E904-66EA-49BF-816F-4AD214872A7B}" srcOrd="1" destOrd="0" presId="urn:microsoft.com/office/officeart/2009/3/layout/CircleRelationship"/>
    <dgm:cxn modelId="{FF735BEC-BFB5-4853-B710-9DF080D36D44}" type="presParOf" srcId="{5CE891AF-EDD7-45F6-9993-ED04FD2EA405}" destId="{D77AAD32-A4A1-46CE-8B64-42AFB2F72BB9}" srcOrd="2" destOrd="0" presId="urn:microsoft.com/office/officeart/2009/3/layout/CircleRelationship"/>
    <dgm:cxn modelId="{3F9034D9-5687-4940-A68C-0ED0DDA3B09D}" type="presParOf" srcId="{5CE891AF-EDD7-45F6-9993-ED04FD2EA405}" destId="{7CF1B195-1B62-497F-8AD1-142BEEF4F139}" srcOrd="3" destOrd="0" presId="urn:microsoft.com/office/officeart/2009/3/layout/CircleRelationship"/>
    <dgm:cxn modelId="{8122C5B8-CD39-460C-9CAF-5D806C93FB1E}" type="presParOf" srcId="{5CE891AF-EDD7-45F6-9993-ED04FD2EA405}" destId="{60A044A7-CCE9-4899-BF18-76BA7A6AA6A2}" srcOrd="4" destOrd="0" presId="urn:microsoft.com/office/officeart/2009/3/layout/CircleRelationship"/>
    <dgm:cxn modelId="{D510121E-A2F4-4367-A37D-AA320485AC1A}" type="presParOf" srcId="{5CE891AF-EDD7-45F6-9993-ED04FD2EA405}" destId="{8E7CA22E-44EA-43D0-ABE0-60DCCE84F254}" srcOrd="5" destOrd="0" presId="urn:microsoft.com/office/officeart/2009/3/layout/CircleRelationship"/>
    <dgm:cxn modelId="{ED419550-E447-4987-BAF1-3F8B449BB13B}" type="presParOf" srcId="{5CE891AF-EDD7-45F6-9993-ED04FD2EA405}" destId="{66B9626D-785E-48F4-AB1A-0EC9B78D4BAF}" srcOrd="6" destOrd="0" presId="urn:microsoft.com/office/officeart/2009/3/layout/CircleRelationship"/>
    <dgm:cxn modelId="{856AEF5A-4080-48A7-BCCB-BFE31B5DB700}" type="presParOf" srcId="{5CE891AF-EDD7-45F6-9993-ED04FD2EA405}" destId="{F0211B28-EAC0-443C-9639-0D19F5283ACF}" srcOrd="7" destOrd="0" presId="urn:microsoft.com/office/officeart/2009/3/layout/CircleRelationship"/>
    <dgm:cxn modelId="{524E6D92-1EC4-4E21-B6FC-E84F60EE5FB8}" type="presParOf" srcId="{5CE891AF-EDD7-45F6-9993-ED04FD2EA405}" destId="{EAFAD55D-919D-4BB9-BE33-50EFBC9199D9}" srcOrd="8" destOrd="0" presId="urn:microsoft.com/office/officeart/2009/3/layout/CircleRelationship"/>
    <dgm:cxn modelId="{35E1E3D7-C7FA-4F14-86D8-A48FF09473ED}" type="presParOf" srcId="{EAFAD55D-919D-4BB9-BE33-50EFBC9199D9}" destId="{D0F362E5-FAEF-4D94-95C4-86A22499E941}" srcOrd="0" destOrd="0" presId="urn:microsoft.com/office/officeart/2009/3/layout/CircleRelationship"/>
    <dgm:cxn modelId="{B18762EB-69C2-4979-B56D-03F563435621}" type="presParOf" srcId="{5CE891AF-EDD7-45F6-9993-ED04FD2EA405}" destId="{63A0A5C5-F262-4215-95E7-3DCA79A15ACC}" srcOrd="9" destOrd="0" presId="urn:microsoft.com/office/officeart/2009/3/layout/CircleRelationship"/>
    <dgm:cxn modelId="{92593525-2F64-49B3-B91B-D416C17326A1}" type="presParOf" srcId="{63A0A5C5-F262-4215-95E7-3DCA79A15ACC}" destId="{D3D2A83E-A444-406E-816C-DC5F4B75B6DD}" srcOrd="0" destOrd="0" presId="urn:microsoft.com/office/officeart/2009/3/layout/CircleRelationship"/>
    <dgm:cxn modelId="{B3A51189-7FE9-479C-9252-6F552C5FF2F8}" type="presParOf" srcId="{5CE891AF-EDD7-45F6-9993-ED04FD2EA405}" destId="{98AD9329-29A5-4600-B245-0A7D022DC2E5}" srcOrd="10" destOrd="0" presId="urn:microsoft.com/office/officeart/2009/3/layout/CircleRelationship"/>
    <dgm:cxn modelId="{89369FF0-D296-4958-9E0D-7B678A33E163}" type="presParOf" srcId="{5CE891AF-EDD7-45F6-9993-ED04FD2EA405}" destId="{D1E5CE79-60B6-4AF7-BA7C-40BA3915F47F}" srcOrd="11" destOrd="0" presId="urn:microsoft.com/office/officeart/2009/3/layout/CircleRelationship"/>
    <dgm:cxn modelId="{46043569-6623-4FCD-972F-3DFD2D65B799}" type="presParOf" srcId="{D1E5CE79-60B6-4AF7-BA7C-40BA3915F47F}" destId="{6AF3CE92-1726-4194-AE7D-9310A93EEBD7}" srcOrd="0" destOrd="0" presId="urn:microsoft.com/office/officeart/2009/3/layout/CircleRelationship"/>
    <dgm:cxn modelId="{2E7EC411-BF14-41B6-85D9-CDEB714C25A4}" type="presParOf" srcId="{5CE891AF-EDD7-45F6-9993-ED04FD2EA405}" destId="{42D50FF8-E9E0-43CF-BB26-1E992FF67868}" srcOrd="12" destOrd="0" presId="urn:microsoft.com/office/officeart/2009/3/layout/CircleRelationship"/>
    <dgm:cxn modelId="{897D51B2-0265-47E8-BA98-D6EC4A9A88F6}" type="presParOf" srcId="{42D50FF8-E9E0-43CF-BB26-1E992FF67868}" destId="{6DC2094F-3264-4484-94DC-8D21BE2EB7C4}" srcOrd="0" destOrd="0" presId="urn:microsoft.com/office/officeart/2009/3/layout/CircleRelationship"/>
    <dgm:cxn modelId="{0B4A2DEA-DF7D-4E5B-97CA-B3FC58CED9D5}" type="presParOf" srcId="{5CE891AF-EDD7-45F6-9993-ED04FD2EA405}" destId="{0E310E1F-ED14-4E66-A662-C9EF23A6E0B4}" srcOrd="13" destOrd="0" presId="urn:microsoft.com/office/officeart/2009/3/layout/CircleRelationship"/>
    <dgm:cxn modelId="{58D14C1C-2C32-405E-9C95-587A3DF476F1}" type="presParOf" srcId="{0E310E1F-ED14-4E66-A662-C9EF23A6E0B4}" destId="{A56D2319-99E8-4632-9717-81CF47DA744C}"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1A8AD-AB0B-40D2-A6CC-1477FA64A984}">
      <dsp:nvSpPr>
        <dsp:cNvPr id="0" name=""/>
        <dsp:cNvSpPr/>
      </dsp:nvSpPr>
      <dsp:spPr>
        <a:xfrm rot="16200000">
          <a:off x="1288188" y="-1288188"/>
          <a:ext cx="3305132" cy="5881508"/>
        </a:xfrm>
        <a:prstGeom prst="round1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en-US" sz="6500" kern="1200" dirty="0"/>
        </a:p>
      </dsp:txBody>
      <dsp:txXfrm rot="5400000">
        <a:off x="0" y="0"/>
        <a:ext cx="5881508" cy="2478849"/>
      </dsp:txXfrm>
    </dsp:sp>
    <dsp:sp modelId="{6EBB8837-7A10-4162-981D-BAF0F145B309}">
      <dsp:nvSpPr>
        <dsp:cNvPr id="0" name=""/>
        <dsp:cNvSpPr/>
      </dsp:nvSpPr>
      <dsp:spPr>
        <a:xfrm>
          <a:off x="5881508" y="0"/>
          <a:ext cx="5881508" cy="3305132"/>
        </a:xfrm>
        <a:prstGeom prst="round1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en-US" sz="6500" kern="1200" dirty="0"/>
        </a:p>
      </dsp:txBody>
      <dsp:txXfrm>
        <a:off x="5881508" y="0"/>
        <a:ext cx="5881508" cy="2478849"/>
      </dsp:txXfrm>
    </dsp:sp>
    <dsp:sp modelId="{E1814B48-861C-491E-B613-70CD48DD71BE}">
      <dsp:nvSpPr>
        <dsp:cNvPr id="0" name=""/>
        <dsp:cNvSpPr/>
      </dsp:nvSpPr>
      <dsp:spPr>
        <a:xfrm rot="10800000">
          <a:off x="0" y="3305132"/>
          <a:ext cx="5881508" cy="3305132"/>
        </a:xfrm>
        <a:prstGeom prst="round1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en-US" sz="6500" kern="1200" dirty="0"/>
        </a:p>
      </dsp:txBody>
      <dsp:txXfrm rot="10800000">
        <a:off x="0" y="4131414"/>
        <a:ext cx="5881508" cy="2478849"/>
      </dsp:txXfrm>
    </dsp:sp>
    <dsp:sp modelId="{AD536BD0-F9DA-4066-8990-1D60CD0551E2}">
      <dsp:nvSpPr>
        <dsp:cNvPr id="0" name=""/>
        <dsp:cNvSpPr/>
      </dsp:nvSpPr>
      <dsp:spPr>
        <a:xfrm rot="5400000">
          <a:off x="7169696" y="2016943"/>
          <a:ext cx="3305132" cy="5881508"/>
        </a:xfrm>
        <a:prstGeom prst="round1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endParaRPr lang="en-US" sz="1600" b="1" kern="1200" dirty="0"/>
        </a:p>
      </dsp:txBody>
      <dsp:txXfrm rot="-5400000">
        <a:off x="5881509" y="4131414"/>
        <a:ext cx="5881508" cy="2478849"/>
      </dsp:txXfrm>
    </dsp:sp>
    <dsp:sp modelId="{A104A5B8-71B0-4FD8-BBDD-5B8C706E48A2}">
      <dsp:nvSpPr>
        <dsp:cNvPr id="0" name=""/>
        <dsp:cNvSpPr/>
      </dsp:nvSpPr>
      <dsp:spPr>
        <a:xfrm>
          <a:off x="5007398" y="2519700"/>
          <a:ext cx="1531544" cy="771550"/>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Clean Growth Innovation Ecosystem</a:t>
          </a:r>
          <a:endParaRPr lang="en-US" sz="1600" b="1" kern="1200" dirty="0"/>
        </a:p>
      </dsp:txBody>
      <dsp:txXfrm>
        <a:off x="5045062" y="2557364"/>
        <a:ext cx="1456216" cy="696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000C5-63E4-4589-92C0-E74E695FC17E}">
      <dsp:nvSpPr>
        <dsp:cNvPr id="0" name=""/>
        <dsp:cNvSpPr/>
      </dsp:nvSpPr>
      <dsp:spPr>
        <a:xfrm>
          <a:off x="1225371" y="-32605"/>
          <a:ext cx="5384001" cy="5384001"/>
        </a:xfrm>
        <a:prstGeom prst="circularArrow">
          <a:avLst>
            <a:gd name="adj1" fmla="val 5544"/>
            <a:gd name="adj2" fmla="val 330680"/>
            <a:gd name="adj3" fmla="val 13772486"/>
            <a:gd name="adj4" fmla="val 17388058"/>
            <a:gd name="adj5" fmla="val 5757"/>
          </a:avLst>
        </a:prstGeom>
        <a:solidFill>
          <a:srgbClr val="92D050"/>
        </a:solidFill>
        <a:ln>
          <a:noFill/>
        </a:ln>
        <a:effectLst/>
      </dsp:spPr>
      <dsp:style>
        <a:lnRef idx="0">
          <a:scrgbClr r="0" g="0" b="0"/>
        </a:lnRef>
        <a:fillRef idx="1">
          <a:scrgbClr r="0" g="0" b="0"/>
        </a:fillRef>
        <a:effectRef idx="0">
          <a:scrgbClr r="0" g="0" b="0"/>
        </a:effectRef>
        <a:fontRef idx="minor"/>
      </dsp:style>
    </dsp:sp>
    <dsp:sp modelId="{A98C5771-F0DA-448F-BD15-481B5E5E376F}">
      <dsp:nvSpPr>
        <dsp:cNvPr id="0" name=""/>
        <dsp:cNvSpPr/>
      </dsp:nvSpPr>
      <dsp:spPr>
        <a:xfrm>
          <a:off x="2654938" y="1410"/>
          <a:ext cx="2524868" cy="12624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latin typeface="Calibri" panose="020F0502020204030204" pitchFamily="34" charset="0"/>
              <a:ea typeface="Calibri" panose="020F0502020204030204" pitchFamily="34" charset="0"/>
              <a:cs typeface="Times New Roman" panose="02020603050405020304" pitchFamily="18" charset="0"/>
            </a:rPr>
            <a:t>Knowledge exchange, CAD, Data Analytics, Geospatial planning, Systems Innovation, Demand management, Re-Shoring</a:t>
          </a:r>
        </a:p>
      </dsp:txBody>
      <dsp:txXfrm>
        <a:off x="2716565" y="63037"/>
        <a:ext cx="2401614" cy="1139180"/>
      </dsp:txXfrm>
    </dsp:sp>
    <dsp:sp modelId="{9929AC31-1FB1-42D0-97D9-7AAE6BC6A7B6}">
      <dsp:nvSpPr>
        <dsp:cNvPr id="0" name=""/>
        <dsp:cNvSpPr/>
      </dsp:nvSpPr>
      <dsp:spPr>
        <a:xfrm>
          <a:off x="4838515" y="1587872"/>
          <a:ext cx="2524868" cy="12624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smtClean="0">
              <a:latin typeface="Calibri" panose="020F0502020204030204" pitchFamily="34" charset="0"/>
              <a:ea typeface="Calibri" panose="020F0502020204030204" pitchFamily="34" charset="0"/>
              <a:cs typeface="Times New Roman" panose="02020603050405020304" pitchFamily="18" charset="0"/>
            </a:rPr>
            <a:t>Networked distributed systems, Sensors, IOT and AI responding to mass customisation with resilience and security</a:t>
          </a:r>
          <a:endParaRPr lang="en-GB" sz="1400" b="1" kern="1200" dirty="0" smtClean="0">
            <a:latin typeface="Calibri" panose="020F0502020204030204" pitchFamily="34" charset="0"/>
            <a:ea typeface="Calibri" panose="020F0502020204030204" pitchFamily="34" charset="0"/>
            <a:cs typeface="Times New Roman" panose="02020603050405020304" pitchFamily="18" charset="0"/>
          </a:endParaRPr>
        </a:p>
      </dsp:txBody>
      <dsp:txXfrm>
        <a:off x="4900142" y="1649499"/>
        <a:ext cx="2401614" cy="1139180"/>
      </dsp:txXfrm>
    </dsp:sp>
    <dsp:sp modelId="{40D0089E-3460-49AB-A906-44B7A6068A01}">
      <dsp:nvSpPr>
        <dsp:cNvPr id="0" name=""/>
        <dsp:cNvSpPr/>
      </dsp:nvSpPr>
      <dsp:spPr>
        <a:xfrm>
          <a:off x="4577594" y="3572478"/>
          <a:ext cx="2524868" cy="12624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latin typeface="Calibri" panose="020F0502020204030204" pitchFamily="34" charset="0"/>
              <a:ea typeface="Calibri" panose="020F0502020204030204" pitchFamily="34" charset="0"/>
              <a:cs typeface="Times New Roman" panose="02020603050405020304" pitchFamily="18" charset="0"/>
            </a:rPr>
            <a:t>Precision and resource optimised, “lightweight”, energy optimised “tracked” solutions with near 100% quality.</a:t>
          </a:r>
        </a:p>
      </dsp:txBody>
      <dsp:txXfrm>
        <a:off x="4639221" y="3634105"/>
        <a:ext cx="2401614" cy="1139180"/>
      </dsp:txXfrm>
    </dsp:sp>
    <dsp:sp modelId="{308C492C-ADA9-4BAF-9D89-151965417FFE}">
      <dsp:nvSpPr>
        <dsp:cNvPr id="0" name=""/>
        <dsp:cNvSpPr/>
      </dsp:nvSpPr>
      <dsp:spPr>
        <a:xfrm>
          <a:off x="1018838" y="3618676"/>
          <a:ext cx="2524868" cy="12624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smtClean="0">
              <a:latin typeface="Calibri" panose="020F0502020204030204" pitchFamily="34" charset="0"/>
              <a:ea typeface="Calibri" panose="020F0502020204030204" pitchFamily="34" charset="0"/>
              <a:cs typeface="Times New Roman" panose="02020603050405020304" pitchFamily="18" charset="0"/>
            </a:rPr>
            <a:t>Smart buildings, systems and mobility with modal integration and connectivity with best placed human-cyber functionality</a:t>
          </a:r>
          <a:endParaRPr lang="en-GB" sz="1400" b="1" kern="1200" dirty="0" smtClean="0">
            <a:latin typeface="Calibri" panose="020F0502020204030204" pitchFamily="34" charset="0"/>
            <a:ea typeface="Calibri" panose="020F0502020204030204" pitchFamily="34" charset="0"/>
            <a:cs typeface="Times New Roman" panose="02020603050405020304" pitchFamily="18" charset="0"/>
          </a:endParaRPr>
        </a:p>
      </dsp:txBody>
      <dsp:txXfrm>
        <a:off x="1080465" y="3680303"/>
        <a:ext cx="2401614" cy="1139180"/>
      </dsp:txXfrm>
    </dsp:sp>
    <dsp:sp modelId="{AA6720A8-A1E8-4043-B5CE-005CDBC45CB4}">
      <dsp:nvSpPr>
        <dsp:cNvPr id="0" name=""/>
        <dsp:cNvSpPr/>
      </dsp:nvSpPr>
      <dsp:spPr>
        <a:xfrm>
          <a:off x="471360" y="1587872"/>
          <a:ext cx="2524868" cy="12624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latin typeface="Calibri" panose="020F0502020204030204" pitchFamily="34" charset="0"/>
              <a:ea typeface="Calibri" panose="020F0502020204030204" pitchFamily="34" charset="0"/>
              <a:cs typeface="Times New Roman" panose="02020603050405020304" pitchFamily="18" charset="0"/>
            </a:rPr>
            <a:t>Circular remedial, recycling, “waste to resource” and re-use to optimise resources and impacts, re-imagining missions and eco-systems</a:t>
          </a:r>
        </a:p>
      </dsp:txBody>
      <dsp:txXfrm>
        <a:off x="532987" y="1649499"/>
        <a:ext cx="2401614" cy="11391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313B3-377B-4FC0-9E6C-A901BBB39D41}">
      <dsp:nvSpPr>
        <dsp:cNvPr id="0" name=""/>
        <dsp:cNvSpPr/>
      </dsp:nvSpPr>
      <dsp:spPr>
        <a:xfrm>
          <a:off x="2244763" y="2271067"/>
          <a:ext cx="1219798" cy="12051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Corporate</a:t>
          </a:r>
        </a:p>
        <a:p>
          <a:pPr lvl="0" algn="ctr" defTabSz="577850">
            <a:lnSpc>
              <a:spcPct val="90000"/>
            </a:lnSpc>
            <a:spcBef>
              <a:spcPct val="0"/>
            </a:spcBef>
            <a:spcAft>
              <a:spcPct val="35000"/>
            </a:spcAft>
          </a:pPr>
          <a:r>
            <a:rPr lang="en-US" sz="1300" b="1" kern="1200" dirty="0" smtClean="0"/>
            <a:t>Hub </a:t>
          </a:r>
        </a:p>
        <a:p>
          <a:pPr lvl="0" algn="ctr" defTabSz="577850">
            <a:lnSpc>
              <a:spcPct val="90000"/>
            </a:lnSpc>
            <a:spcBef>
              <a:spcPct val="0"/>
            </a:spcBef>
            <a:spcAft>
              <a:spcPct val="35000"/>
            </a:spcAft>
          </a:pPr>
          <a:r>
            <a:rPr lang="en-US" sz="1300" b="1" kern="1200" dirty="0" smtClean="0"/>
            <a:t>Sector B</a:t>
          </a:r>
          <a:endParaRPr lang="en-US" sz="1300" b="1" kern="1200" dirty="0"/>
        </a:p>
      </dsp:txBody>
      <dsp:txXfrm>
        <a:off x="2423398" y="2447558"/>
        <a:ext cx="862528" cy="852174"/>
      </dsp:txXfrm>
    </dsp:sp>
    <dsp:sp modelId="{9F29E904-66EA-49BF-816F-4AD214872A7B}">
      <dsp:nvSpPr>
        <dsp:cNvPr id="0" name=""/>
        <dsp:cNvSpPr/>
      </dsp:nvSpPr>
      <dsp:spPr>
        <a:xfrm>
          <a:off x="4105469" y="1571477"/>
          <a:ext cx="655010" cy="7040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7AAD32-A4A1-46CE-8B64-42AFB2F72BB9}">
      <dsp:nvSpPr>
        <dsp:cNvPr id="0" name=""/>
        <dsp:cNvSpPr/>
      </dsp:nvSpPr>
      <dsp:spPr>
        <a:xfrm>
          <a:off x="1807266" y="4162723"/>
          <a:ext cx="213613" cy="2138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F1B195-1B62-497F-8AD1-142BEEF4F139}">
      <dsp:nvSpPr>
        <dsp:cNvPr id="0" name=""/>
        <dsp:cNvSpPr/>
      </dsp:nvSpPr>
      <dsp:spPr>
        <a:xfrm>
          <a:off x="2146674" y="4860871"/>
          <a:ext cx="213613" cy="2138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A044A7-CCE9-4899-BF18-76BA7A6AA6A2}">
      <dsp:nvSpPr>
        <dsp:cNvPr id="0" name=""/>
        <dsp:cNvSpPr/>
      </dsp:nvSpPr>
      <dsp:spPr>
        <a:xfrm>
          <a:off x="1704532" y="4368187"/>
          <a:ext cx="295013" cy="2950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7CA22E-44EA-43D0-ABE0-60DCCE84F254}">
      <dsp:nvSpPr>
        <dsp:cNvPr id="0" name=""/>
        <dsp:cNvSpPr/>
      </dsp:nvSpPr>
      <dsp:spPr>
        <a:xfrm>
          <a:off x="1315321" y="1077161"/>
          <a:ext cx="213613" cy="2138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B9626D-785E-48F4-AB1A-0EC9B78D4BAF}">
      <dsp:nvSpPr>
        <dsp:cNvPr id="0" name=""/>
        <dsp:cNvSpPr/>
      </dsp:nvSpPr>
      <dsp:spPr>
        <a:xfrm>
          <a:off x="1061059" y="2686442"/>
          <a:ext cx="213613" cy="2138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211B28-EAC0-443C-9639-0D19F5283ACF}">
      <dsp:nvSpPr>
        <dsp:cNvPr id="0" name=""/>
        <dsp:cNvSpPr/>
      </dsp:nvSpPr>
      <dsp:spPr>
        <a:xfrm>
          <a:off x="1667562" y="275039"/>
          <a:ext cx="1171842" cy="11714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Corporate</a:t>
          </a:r>
        </a:p>
        <a:p>
          <a:pPr lvl="0" algn="ctr" defTabSz="533400">
            <a:lnSpc>
              <a:spcPct val="90000"/>
            </a:lnSpc>
            <a:spcBef>
              <a:spcPct val="0"/>
            </a:spcBef>
            <a:spcAft>
              <a:spcPct val="35000"/>
            </a:spcAft>
          </a:pPr>
          <a:r>
            <a:rPr lang="en-US" sz="1200" kern="1200" dirty="0" smtClean="0"/>
            <a:t>Hub </a:t>
          </a:r>
        </a:p>
        <a:p>
          <a:pPr lvl="0" algn="ctr" defTabSz="533400">
            <a:lnSpc>
              <a:spcPct val="90000"/>
            </a:lnSpc>
            <a:spcBef>
              <a:spcPct val="0"/>
            </a:spcBef>
            <a:spcAft>
              <a:spcPct val="35000"/>
            </a:spcAft>
          </a:pPr>
          <a:r>
            <a:rPr lang="en-US" sz="1200" kern="1200" dirty="0" smtClean="0"/>
            <a:t>Sector A</a:t>
          </a:r>
          <a:endParaRPr lang="en-US" sz="1200" kern="1200" dirty="0"/>
        </a:p>
      </dsp:txBody>
      <dsp:txXfrm>
        <a:off x="1839174" y="446592"/>
        <a:ext cx="828618" cy="828329"/>
      </dsp:txXfrm>
    </dsp:sp>
    <dsp:sp modelId="{D0F362E5-FAEF-4D94-95C4-86A22499E941}">
      <dsp:nvSpPr>
        <dsp:cNvPr id="0" name=""/>
        <dsp:cNvSpPr/>
      </dsp:nvSpPr>
      <dsp:spPr>
        <a:xfrm>
          <a:off x="766047" y="2385036"/>
          <a:ext cx="295013" cy="2950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D2A83E-A444-406E-816C-DC5F4B75B6DD}">
      <dsp:nvSpPr>
        <dsp:cNvPr id="0" name=""/>
        <dsp:cNvSpPr/>
      </dsp:nvSpPr>
      <dsp:spPr>
        <a:xfrm>
          <a:off x="315839" y="3410021"/>
          <a:ext cx="200225" cy="2252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AD9329-29A5-4600-B245-0A7D022DC2E5}">
      <dsp:nvSpPr>
        <dsp:cNvPr id="0" name=""/>
        <dsp:cNvSpPr/>
      </dsp:nvSpPr>
      <dsp:spPr>
        <a:xfrm>
          <a:off x="511555" y="4136173"/>
          <a:ext cx="1292248" cy="12805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Corporate</a:t>
          </a:r>
        </a:p>
        <a:p>
          <a:pPr lvl="0" algn="ctr" defTabSz="533400">
            <a:lnSpc>
              <a:spcPct val="90000"/>
            </a:lnSpc>
            <a:spcBef>
              <a:spcPct val="0"/>
            </a:spcBef>
            <a:spcAft>
              <a:spcPct val="35000"/>
            </a:spcAft>
          </a:pPr>
          <a:r>
            <a:rPr lang="en-US" sz="1200" kern="1200" dirty="0" smtClean="0"/>
            <a:t>Hub </a:t>
          </a:r>
        </a:p>
        <a:p>
          <a:pPr lvl="0" algn="ctr" defTabSz="533400">
            <a:lnSpc>
              <a:spcPct val="90000"/>
            </a:lnSpc>
            <a:spcBef>
              <a:spcPct val="0"/>
            </a:spcBef>
            <a:spcAft>
              <a:spcPct val="35000"/>
            </a:spcAft>
          </a:pPr>
          <a:r>
            <a:rPr lang="en-US" sz="1200" kern="1200" dirty="0" smtClean="0"/>
            <a:t>Sector c</a:t>
          </a:r>
          <a:endParaRPr lang="en-US" sz="1200" kern="1200" dirty="0"/>
        </a:p>
      </dsp:txBody>
      <dsp:txXfrm>
        <a:off x="700800" y="4323702"/>
        <a:ext cx="913758" cy="905468"/>
      </dsp:txXfrm>
    </dsp:sp>
    <dsp:sp modelId="{6AF3CE92-1726-4194-AE7D-9310A93EEBD7}">
      <dsp:nvSpPr>
        <dsp:cNvPr id="0" name=""/>
        <dsp:cNvSpPr/>
      </dsp:nvSpPr>
      <dsp:spPr>
        <a:xfrm>
          <a:off x="954906" y="404772"/>
          <a:ext cx="295013" cy="2950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C2094F-3264-4484-94DC-8D21BE2EB7C4}">
      <dsp:nvSpPr>
        <dsp:cNvPr id="0" name=""/>
        <dsp:cNvSpPr/>
      </dsp:nvSpPr>
      <dsp:spPr>
        <a:xfrm>
          <a:off x="-53455" y="3890618"/>
          <a:ext cx="213613" cy="2138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6D2319-99E8-4632-9717-81CF47DA744C}">
      <dsp:nvSpPr>
        <dsp:cNvPr id="0" name=""/>
        <dsp:cNvSpPr/>
      </dsp:nvSpPr>
      <dsp:spPr>
        <a:xfrm>
          <a:off x="1409892" y="3288035"/>
          <a:ext cx="213613" cy="2138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AE171F5-BCC8-4DA9-AB6C-33B0F044092F}"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EE547-232C-412E-9C65-CCD6B83E4DFD}" type="slidenum">
              <a:rPr lang="en-GB" smtClean="0"/>
              <a:t>‹#›</a:t>
            </a:fld>
            <a:endParaRPr lang="en-GB"/>
          </a:p>
        </p:txBody>
      </p:sp>
    </p:spTree>
    <p:extLst>
      <p:ext uri="{BB962C8B-B14F-4D97-AF65-F5344CB8AC3E}">
        <p14:creationId xmlns:p14="http://schemas.microsoft.com/office/powerpoint/2010/main" val="3661602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E171F5-BCC8-4DA9-AB6C-33B0F044092F}"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EE547-232C-412E-9C65-CCD6B83E4DFD}" type="slidenum">
              <a:rPr lang="en-GB" smtClean="0"/>
              <a:t>‹#›</a:t>
            </a:fld>
            <a:endParaRPr lang="en-GB"/>
          </a:p>
        </p:txBody>
      </p:sp>
    </p:spTree>
    <p:extLst>
      <p:ext uri="{BB962C8B-B14F-4D97-AF65-F5344CB8AC3E}">
        <p14:creationId xmlns:p14="http://schemas.microsoft.com/office/powerpoint/2010/main" val="259198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E171F5-BCC8-4DA9-AB6C-33B0F044092F}"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EE547-232C-412E-9C65-CCD6B83E4DFD}" type="slidenum">
              <a:rPr lang="en-GB" smtClean="0"/>
              <a:t>‹#›</a:t>
            </a:fld>
            <a:endParaRPr lang="en-GB"/>
          </a:p>
        </p:txBody>
      </p:sp>
    </p:spTree>
    <p:extLst>
      <p:ext uri="{BB962C8B-B14F-4D97-AF65-F5344CB8AC3E}">
        <p14:creationId xmlns:p14="http://schemas.microsoft.com/office/powerpoint/2010/main" val="171844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_Option1">
    <p:spTree>
      <p:nvGrpSpPr>
        <p:cNvPr id="1" name=""/>
        <p:cNvGrpSpPr/>
        <p:nvPr/>
      </p:nvGrpSpPr>
      <p:grpSpPr>
        <a:xfrm>
          <a:off x="0" y="0"/>
          <a:ext cx="0" cy="0"/>
          <a:chOff x="0" y="0"/>
          <a:chExt cx="0" cy="0"/>
        </a:xfrm>
      </p:grpSpPr>
      <p:sp>
        <p:nvSpPr>
          <p:cNvPr id="13" name="Title 7"/>
          <p:cNvSpPr>
            <a:spLocks noGrp="1"/>
          </p:cNvSpPr>
          <p:nvPr>
            <p:ph type="title" hasCustomPrompt="1"/>
          </p:nvPr>
        </p:nvSpPr>
        <p:spPr>
          <a:xfrm>
            <a:off x="3911600" y="1447801"/>
            <a:ext cx="6908800" cy="1325563"/>
          </a:xfrm>
          <a:prstGeom prst="rect">
            <a:avLst/>
          </a:prstGeom>
        </p:spPr>
        <p:txBody>
          <a:bodyPr/>
          <a:lstStyle>
            <a:lvl1pPr>
              <a:defRPr sz="4200">
                <a:solidFill>
                  <a:schemeClr val="tx1"/>
                </a:solidFill>
              </a:defRPr>
            </a:lvl1pPr>
          </a:lstStyle>
          <a:p>
            <a:r>
              <a:rPr lang="en-US" dirty="0"/>
              <a:t>Presentation Title</a:t>
            </a:r>
            <a:br>
              <a:rPr lang="en-US" dirty="0"/>
            </a:br>
            <a:r>
              <a:rPr lang="en-US" dirty="0"/>
              <a:t>Option 1</a:t>
            </a:r>
          </a:p>
        </p:txBody>
      </p:sp>
      <p:sp>
        <p:nvSpPr>
          <p:cNvPr id="15" name="Text Placeholder 14"/>
          <p:cNvSpPr>
            <a:spLocks noGrp="1"/>
          </p:cNvSpPr>
          <p:nvPr>
            <p:ph type="body" sz="quarter" idx="10" hasCustomPrompt="1"/>
          </p:nvPr>
        </p:nvSpPr>
        <p:spPr>
          <a:xfrm>
            <a:off x="3911600" y="2997200"/>
            <a:ext cx="6927851" cy="2717801"/>
          </a:xfrm>
          <a:prstGeom prst="rect">
            <a:avLst/>
          </a:prstGeom>
        </p:spPr>
        <p:txBody>
          <a:bodyPr/>
          <a:lstStyle>
            <a:lvl1pPr marL="0" indent="0">
              <a:lnSpc>
                <a:spcPct val="100000"/>
              </a:lnSpc>
              <a:spcBef>
                <a:spcPts val="10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Ut</a:t>
            </a:r>
            <a:r>
              <a:rPr lang="en-US" dirty="0"/>
              <a:t> </a:t>
            </a:r>
            <a:r>
              <a:rPr lang="en-US" dirty="0" err="1"/>
              <a:t>velecto</a:t>
            </a:r>
            <a:r>
              <a:rPr lang="en-US" dirty="0"/>
              <a:t> </a:t>
            </a:r>
            <a:r>
              <a:rPr lang="en-US" dirty="0" err="1"/>
              <a:t>magni</a:t>
            </a:r>
            <a:r>
              <a:rPr lang="en-US" dirty="0"/>
              <a:t> </a:t>
            </a:r>
            <a:r>
              <a:rPr lang="en-US" dirty="0" err="1"/>
              <a:t>ommodistius</a:t>
            </a:r>
            <a:r>
              <a:rPr lang="en-US" dirty="0"/>
              <a:t>, </a:t>
            </a:r>
            <a:r>
              <a:rPr lang="en-US" dirty="0" err="1"/>
              <a:t>natem</a:t>
            </a:r>
            <a:r>
              <a:rPr lang="en-US" dirty="0"/>
              <a:t> </a:t>
            </a:r>
            <a:r>
              <a:rPr lang="en-US" dirty="0" err="1"/>
              <a:t>intin</a:t>
            </a:r>
            <a:r>
              <a:rPr lang="en-US" dirty="0"/>
              <a:t> </a:t>
            </a:r>
            <a:r>
              <a:rPr lang="en-US" dirty="0" err="1"/>
              <a:t>es</a:t>
            </a:r>
            <a:r>
              <a:rPr lang="en-US" dirty="0"/>
              <a:t> ad </a:t>
            </a:r>
            <a:r>
              <a:rPr lang="en-US" dirty="0" err="1"/>
              <a:t>ea</a:t>
            </a:r>
            <a:r>
              <a:rPr lang="en-US" dirty="0"/>
              <a:t> ab is </a:t>
            </a:r>
            <a:r>
              <a:rPr lang="en-US" dirty="0" err="1"/>
              <a:t>aut</a:t>
            </a:r>
            <a:r>
              <a:rPr lang="en-US" dirty="0"/>
              <a:t> </a:t>
            </a:r>
            <a:r>
              <a:rPr lang="en-US" dirty="0" err="1"/>
              <a:t>fugia</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as </a:t>
            </a:r>
            <a:r>
              <a:rPr lang="en-US" dirty="0" err="1"/>
              <a:t>illendelit</a:t>
            </a:r>
            <a:r>
              <a:rPr lang="en-US" dirty="0"/>
              <a:t> et </a:t>
            </a:r>
            <a:r>
              <a:rPr lang="en-US" dirty="0" err="1"/>
              <a:t>dit</a:t>
            </a:r>
            <a:r>
              <a:rPr lang="en-US" dirty="0"/>
              <a:t> </a:t>
            </a:r>
            <a:r>
              <a:rPr lang="en-US" dirty="0" err="1"/>
              <a:t>voluptint</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t>
            </a:r>
            <a:r>
              <a:rPr lang="en-US" dirty="0" err="1"/>
              <a:t>recus</a:t>
            </a:r>
            <a:r>
              <a:rPr lang="en-US" dirty="0"/>
              <a:t> </a:t>
            </a:r>
            <a:r>
              <a:rPr lang="en-US" dirty="0" err="1"/>
              <a:t>eaquo</a:t>
            </a:r>
            <a:r>
              <a:rPr lang="en-US" dirty="0"/>
              <a:t> </a:t>
            </a:r>
            <a:r>
              <a:rPr lang="en-US" dirty="0" err="1"/>
              <a:t>eommoluptas</a:t>
            </a:r>
            <a:r>
              <a:rPr lang="en-US" dirty="0"/>
              <a:t> </a:t>
            </a:r>
            <a:r>
              <a:rPr lang="en-US" dirty="0" err="1"/>
              <a:t>doluptat</a:t>
            </a:r>
            <a:r>
              <a:rPr lang="en-US" dirty="0"/>
              <a:t> </a:t>
            </a:r>
            <a:r>
              <a:rPr lang="en-US" dirty="0" err="1"/>
              <a:t>recus</a:t>
            </a:r>
            <a:r>
              <a:rPr lang="en-US" dirty="0"/>
              <a:t> </a:t>
            </a:r>
            <a:r>
              <a:rPr lang="en-US" dirty="0" err="1"/>
              <a:t>etu</a:t>
            </a:r>
            <a:r>
              <a:rPr lang="en-US" dirty="0"/>
              <a:t>.</a:t>
            </a:r>
          </a:p>
        </p:txBody>
      </p:sp>
      <p:sp>
        <p:nvSpPr>
          <p:cNvPr id="16" name="Footer Placeholder 4"/>
          <p:cNvSpPr>
            <a:spLocks noGrp="1"/>
          </p:cNvSpPr>
          <p:nvPr>
            <p:ph type="ftr" sz="quarter" idx="3"/>
          </p:nvPr>
        </p:nvSpPr>
        <p:spPr>
          <a:xfrm>
            <a:off x="6725512" y="6400956"/>
            <a:ext cx="4114800" cy="365125"/>
          </a:xfrm>
          <a:prstGeom prst="rect">
            <a:avLst/>
          </a:prstGeom>
        </p:spPr>
        <p:txBody>
          <a:bodyPr vert="horz" lIns="91440" tIns="45720" rIns="91440" bIns="45720" rtlCol="0" anchor="ctr"/>
          <a:lstStyle>
            <a:lvl1pPr algn="ctr">
              <a:defRPr sz="1200" b="1">
                <a:solidFill>
                  <a:schemeClr val="accent5"/>
                </a:solidFill>
              </a:defRPr>
            </a:lvl1pPr>
          </a:lstStyle>
          <a:p>
            <a:pPr algn="r"/>
            <a:r>
              <a:rPr lang="en-US" dirty="0"/>
              <a:t>[Insert Team Name / LEP Name]</a:t>
            </a:r>
          </a:p>
        </p:txBody>
      </p:sp>
      <p:sp>
        <p:nvSpPr>
          <p:cNvPr id="17" name="Slide Number Placeholder 5"/>
          <p:cNvSpPr>
            <a:spLocks noGrp="1"/>
          </p:cNvSpPr>
          <p:nvPr>
            <p:ph type="sldNum" sz="quarter" idx="4"/>
          </p:nvPr>
        </p:nvSpPr>
        <p:spPr>
          <a:xfrm>
            <a:off x="10840313" y="6400956"/>
            <a:ext cx="816428" cy="365125"/>
          </a:xfrm>
          <a:prstGeom prst="rect">
            <a:avLst/>
          </a:prstGeom>
        </p:spPr>
        <p:txBody>
          <a:bodyPr vert="horz" lIns="91440" tIns="45720" rIns="91440" bIns="45720" rtlCol="0" anchor="ctr"/>
          <a:lstStyle>
            <a:lvl1pPr algn="r">
              <a:defRPr sz="1200">
                <a:solidFill>
                  <a:schemeClr val="accent5"/>
                </a:solidFill>
              </a:defRPr>
            </a:lvl1pPr>
          </a:lstStyle>
          <a:p>
            <a:fld id="{80F47BA7-7C7A-EC4C-8E30-AA7AAE7BA353}" type="slidenum">
              <a:rPr lang="en-US" smtClean="0"/>
              <a:pPr/>
              <a:t>‹#›</a:t>
            </a:fld>
            <a:endParaRPr lang="en-US" dirty="0"/>
          </a:p>
        </p:txBody>
      </p:sp>
      <p:pic>
        <p:nvPicPr>
          <p:cNvPr id="8" name="Picture 7"/>
          <p:cNvPicPr>
            <a:picLocks noChangeAspect="1"/>
          </p:cNvPicPr>
          <p:nvPr userDrawn="1"/>
        </p:nvPicPr>
        <p:blipFill>
          <a:blip r:embed="rId2">
            <a:alphaModFix amt="27000"/>
          </a:blip>
          <a:stretch>
            <a:fillRect/>
          </a:stretch>
        </p:blipFill>
        <p:spPr>
          <a:xfrm>
            <a:off x="-135467" y="67736"/>
            <a:ext cx="4047067" cy="5740400"/>
          </a:xfrm>
          <a:prstGeom prst="rect">
            <a:avLst/>
          </a:prstGeom>
        </p:spPr>
      </p:pic>
    </p:spTree>
    <p:extLst>
      <p:ext uri="{BB962C8B-B14F-4D97-AF65-F5344CB8AC3E}">
        <p14:creationId xmlns:p14="http://schemas.microsoft.com/office/powerpoint/2010/main" val="366816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E171F5-BCC8-4DA9-AB6C-33B0F044092F}"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EE547-232C-412E-9C65-CCD6B83E4DFD}" type="slidenum">
              <a:rPr lang="en-GB" smtClean="0"/>
              <a:t>‹#›</a:t>
            </a:fld>
            <a:endParaRPr lang="en-GB"/>
          </a:p>
        </p:txBody>
      </p:sp>
    </p:spTree>
    <p:extLst>
      <p:ext uri="{BB962C8B-B14F-4D97-AF65-F5344CB8AC3E}">
        <p14:creationId xmlns:p14="http://schemas.microsoft.com/office/powerpoint/2010/main" val="53759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E171F5-BCC8-4DA9-AB6C-33B0F044092F}"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EE547-232C-412E-9C65-CCD6B83E4DFD}" type="slidenum">
              <a:rPr lang="en-GB" smtClean="0"/>
              <a:t>‹#›</a:t>
            </a:fld>
            <a:endParaRPr lang="en-GB"/>
          </a:p>
        </p:txBody>
      </p:sp>
    </p:spTree>
    <p:extLst>
      <p:ext uri="{BB962C8B-B14F-4D97-AF65-F5344CB8AC3E}">
        <p14:creationId xmlns:p14="http://schemas.microsoft.com/office/powerpoint/2010/main" val="521665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AE171F5-BCC8-4DA9-AB6C-33B0F044092F}" type="datetimeFigureOut">
              <a:rPr lang="en-GB" smtClean="0"/>
              <a:t>23/09/2020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EE547-232C-412E-9C65-CCD6B83E4DFD}" type="slidenum">
              <a:rPr lang="en-GB" smtClean="0"/>
              <a:t>‹#›</a:t>
            </a:fld>
            <a:endParaRPr lang="en-GB"/>
          </a:p>
        </p:txBody>
      </p:sp>
    </p:spTree>
    <p:extLst>
      <p:ext uri="{BB962C8B-B14F-4D97-AF65-F5344CB8AC3E}">
        <p14:creationId xmlns:p14="http://schemas.microsoft.com/office/powerpoint/2010/main" val="2408671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E171F5-BCC8-4DA9-AB6C-33B0F044092F}" type="datetimeFigureOut">
              <a:rPr lang="en-GB" smtClean="0"/>
              <a:t>23/09/2020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FEE547-232C-412E-9C65-CCD6B83E4DFD}" type="slidenum">
              <a:rPr lang="en-GB" smtClean="0"/>
              <a:t>‹#›</a:t>
            </a:fld>
            <a:endParaRPr lang="en-GB"/>
          </a:p>
        </p:txBody>
      </p:sp>
    </p:spTree>
    <p:extLst>
      <p:ext uri="{BB962C8B-B14F-4D97-AF65-F5344CB8AC3E}">
        <p14:creationId xmlns:p14="http://schemas.microsoft.com/office/powerpoint/2010/main" val="906765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AE171F5-BCC8-4DA9-AB6C-33B0F044092F}" type="datetimeFigureOut">
              <a:rPr lang="en-GB" smtClean="0"/>
              <a:t>23/09/2020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FEE547-232C-412E-9C65-CCD6B83E4DFD}" type="slidenum">
              <a:rPr lang="en-GB" smtClean="0"/>
              <a:t>‹#›</a:t>
            </a:fld>
            <a:endParaRPr lang="en-GB"/>
          </a:p>
        </p:txBody>
      </p:sp>
    </p:spTree>
    <p:extLst>
      <p:ext uri="{BB962C8B-B14F-4D97-AF65-F5344CB8AC3E}">
        <p14:creationId xmlns:p14="http://schemas.microsoft.com/office/powerpoint/2010/main" val="820566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171F5-BCC8-4DA9-AB6C-33B0F044092F}" type="datetimeFigureOut">
              <a:rPr lang="en-GB" smtClean="0"/>
              <a:t>23/09/2020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FEE547-232C-412E-9C65-CCD6B83E4DFD}" type="slidenum">
              <a:rPr lang="en-GB" smtClean="0"/>
              <a:t>‹#›</a:t>
            </a:fld>
            <a:endParaRPr lang="en-GB"/>
          </a:p>
        </p:txBody>
      </p:sp>
    </p:spTree>
    <p:extLst>
      <p:ext uri="{BB962C8B-B14F-4D97-AF65-F5344CB8AC3E}">
        <p14:creationId xmlns:p14="http://schemas.microsoft.com/office/powerpoint/2010/main" val="1655534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E171F5-BCC8-4DA9-AB6C-33B0F044092F}" type="datetimeFigureOut">
              <a:rPr lang="en-GB" smtClean="0"/>
              <a:t>23/09/2020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EE547-232C-412E-9C65-CCD6B83E4DFD}" type="slidenum">
              <a:rPr lang="en-GB" smtClean="0"/>
              <a:t>‹#›</a:t>
            </a:fld>
            <a:endParaRPr lang="en-GB"/>
          </a:p>
        </p:txBody>
      </p:sp>
    </p:spTree>
    <p:extLst>
      <p:ext uri="{BB962C8B-B14F-4D97-AF65-F5344CB8AC3E}">
        <p14:creationId xmlns:p14="http://schemas.microsoft.com/office/powerpoint/2010/main" val="3746150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E171F5-BCC8-4DA9-AB6C-33B0F044092F}" type="datetimeFigureOut">
              <a:rPr lang="en-GB" smtClean="0"/>
              <a:t>23/09/2020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EE547-232C-412E-9C65-CCD6B83E4DFD}" type="slidenum">
              <a:rPr lang="en-GB" smtClean="0"/>
              <a:t>‹#›</a:t>
            </a:fld>
            <a:endParaRPr lang="en-GB"/>
          </a:p>
        </p:txBody>
      </p:sp>
    </p:spTree>
    <p:extLst>
      <p:ext uri="{BB962C8B-B14F-4D97-AF65-F5344CB8AC3E}">
        <p14:creationId xmlns:p14="http://schemas.microsoft.com/office/powerpoint/2010/main" val="2639632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171F5-BCC8-4DA9-AB6C-33B0F044092F}" type="datetimeFigureOut">
              <a:rPr lang="en-GB" smtClean="0"/>
              <a:t>23/09/2020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EE547-232C-412E-9C65-CCD6B83E4DFD}" type="slidenum">
              <a:rPr lang="en-GB" smtClean="0"/>
              <a:t>‹#›</a:t>
            </a:fld>
            <a:endParaRPr lang="en-GB"/>
          </a:p>
        </p:txBody>
      </p:sp>
    </p:spTree>
    <p:extLst>
      <p:ext uri="{BB962C8B-B14F-4D97-AF65-F5344CB8AC3E}">
        <p14:creationId xmlns:p14="http://schemas.microsoft.com/office/powerpoint/2010/main" val="2447100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fif"/><Relationship Id="rId2" Type="http://schemas.openxmlformats.org/officeDocument/2006/relationships/image" Target="../media/image7.gif"/><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
	<Relationship Id="rId13" Type="http://schemas.openxmlformats.org/officeDocument/2006/relationships/hyperlink" Target="http://?" TargetMode="External"/>
	<Relationship Id="rId18" Type="http://schemas.openxmlformats.org/officeDocument/2006/relationships/hyperlink" Target="http://?" TargetMode="External"/>
	<Relationship Id="rId26" Type="http://schemas.openxmlformats.org/officeDocument/2006/relationships/hyperlink" Target="http://?" TargetMode="External"/>
	<Relationship Id="rId39" Type="http://schemas.openxmlformats.org/officeDocument/2006/relationships/hyperlink" Target="http://?" TargetMode="External"/>
	<Relationship Id="rId21" Type="http://schemas.openxmlformats.org/officeDocument/2006/relationships/hyperlink" Target="http://?" TargetMode="External"/>
	<Relationship Id="rId34" Type="http://schemas.openxmlformats.org/officeDocument/2006/relationships/hyperlink" Target="http://?" TargetMode="External"/>
	<Relationship Id="rId42" Type="http://schemas.openxmlformats.org/officeDocument/2006/relationships/hyperlink" Target="http://?" TargetMode="External"/>
	<Relationship Id="rId47" Type="http://schemas.openxmlformats.org/officeDocument/2006/relationships/hyperlink" Target="http://?" TargetMode="External"/>
	<Relationship Id="rId50" Type="http://schemas.openxmlformats.org/officeDocument/2006/relationships/hyperlink" Target="http://?" TargetMode="External"/>
	<Relationship Id="rId55" Type="http://schemas.openxmlformats.org/officeDocument/2006/relationships/hyperlink" Target="http://?" TargetMode="External"/>
	<Relationship Id="rId7" Type="http://schemas.openxmlformats.org/officeDocument/2006/relationships/hyperlink" Target="http://?" TargetMode="External"/>
	<Relationship Id="rId2" Type="http://schemas.openxmlformats.org/officeDocument/2006/relationships/diagramData" Target="../diagrams/data1.xml"/>
	<Relationship Id="rId16" Type="http://schemas.openxmlformats.org/officeDocument/2006/relationships/hyperlink" Target="http://?" TargetMode="External"/>
	<Relationship Id="rId20" Type="http://schemas.openxmlformats.org/officeDocument/2006/relationships/hyperlink" Target="http://?" TargetMode="External"/>
	<Relationship Id="rId29" Type="http://schemas.openxmlformats.org/officeDocument/2006/relationships/hyperlink" Target="http://?" TargetMode="External"/>
	<Relationship Id="rId41" Type="http://schemas.openxmlformats.org/officeDocument/2006/relationships/hyperlink" Target="http://?" TargetMode="External"/>
	<Relationship Id="rId54" Type="http://schemas.openxmlformats.org/officeDocument/2006/relationships/hyperlink" Target="http://?" TargetMode="External"/>
	<Relationship Id="rId62" Type="http://schemas.openxmlformats.org/officeDocument/2006/relationships/hyperlink" Target="http://?" TargetMode="External"/>
	<Relationship Id="rId1" Type="http://schemas.openxmlformats.org/officeDocument/2006/relationships/slideLayout" Target="../slideLayouts/slideLayout1.xml"/>
	<Relationship Id="rId6" Type="http://schemas.microsoft.com/office/2007/relationships/diagramDrawing" Target="../diagrams/drawing1.xml"/>
	<Relationship Id="rId11" Type="http://schemas.openxmlformats.org/officeDocument/2006/relationships/hyperlink" Target="http://?" TargetMode="External"/>
	<Relationship Id="rId24" Type="http://schemas.openxmlformats.org/officeDocument/2006/relationships/hyperlink" Target="http://?" TargetMode="External"/>
	<Relationship Id="rId32" Type="http://schemas.openxmlformats.org/officeDocument/2006/relationships/hyperlink" Target="http://?" TargetMode="External"/>
	<Relationship Id="rId37" Type="http://schemas.openxmlformats.org/officeDocument/2006/relationships/hyperlink" Target="http://?" TargetMode="External"/>
	<Relationship Id="rId40" Type="http://schemas.openxmlformats.org/officeDocument/2006/relationships/hyperlink" Target="http://?" TargetMode="External"/>
	<Relationship Id="rId45" Type="http://schemas.openxmlformats.org/officeDocument/2006/relationships/hyperlink" Target="http://?" TargetMode="External"/>
	<Relationship Id="rId53" Type="http://schemas.openxmlformats.org/officeDocument/2006/relationships/hyperlink" Target="http://?" TargetMode="External"/>
	<Relationship Id="rId58" Type="http://schemas.openxmlformats.org/officeDocument/2006/relationships/hyperlink" Target="http://?" TargetMode="External"/>
	<Relationship Id="rId5" Type="http://schemas.openxmlformats.org/officeDocument/2006/relationships/diagramColors" Target="../diagrams/colors1.xml"/>
	<Relationship Id="rId15" Type="http://schemas.openxmlformats.org/officeDocument/2006/relationships/hyperlink" Target="http://?" TargetMode="External"/>
	<Relationship Id="rId23" Type="http://schemas.openxmlformats.org/officeDocument/2006/relationships/hyperlink" Target="http://?" TargetMode="External"/>
	<Relationship Id="rId28" Type="http://schemas.openxmlformats.org/officeDocument/2006/relationships/hyperlink" Target="http://?" TargetMode="External"/>
	<Relationship Id="rId36" Type="http://schemas.openxmlformats.org/officeDocument/2006/relationships/hyperlink" Target="http://?" TargetMode="External"/>
	<Relationship Id="rId49" Type="http://schemas.openxmlformats.org/officeDocument/2006/relationships/hyperlink" Target="http://?" TargetMode="External"/>
	<Relationship Id="rId57" Type="http://schemas.openxmlformats.org/officeDocument/2006/relationships/hyperlink" Target="http://?" TargetMode="External"/>
	<Relationship Id="rId61" Type="http://schemas.openxmlformats.org/officeDocument/2006/relationships/hyperlink" Target="http://?" TargetMode="External"/>
	<Relationship Id="rId10" Type="http://schemas.openxmlformats.org/officeDocument/2006/relationships/hyperlink" Target="http://?" TargetMode="External"/>
	<Relationship Id="rId19" Type="http://schemas.openxmlformats.org/officeDocument/2006/relationships/hyperlink" Target="http://?" TargetMode="External"/>
	<Relationship Id="rId31" Type="http://schemas.openxmlformats.org/officeDocument/2006/relationships/hyperlink" Target="http://?" TargetMode="External"/>
	<Relationship Id="rId44" Type="http://schemas.openxmlformats.org/officeDocument/2006/relationships/hyperlink" Target="http://?" TargetMode="External"/>
	<Relationship Id="rId52" Type="http://schemas.openxmlformats.org/officeDocument/2006/relationships/hyperlink" Target="http://?" TargetMode="External"/>
	<Relationship Id="rId60" Type="http://schemas.openxmlformats.org/officeDocument/2006/relationships/hyperlink" Target="http://?" TargetMode="External"/>
	<Relationship Id="rId4" Type="http://schemas.openxmlformats.org/officeDocument/2006/relationships/diagramQuickStyle" Target="../diagrams/quickStyle1.xml"/>
	<Relationship Id="rId9" Type="http://schemas.openxmlformats.org/officeDocument/2006/relationships/hyperlink" Target="http://?" TargetMode="External"/>
	<Relationship Id="rId14" Type="http://schemas.openxmlformats.org/officeDocument/2006/relationships/hyperlink" Target="http://?" TargetMode="External"/>
	<Relationship Id="rId22" Type="http://schemas.openxmlformats.org/officeDocument/2006/relationships/hyperlink" Target="http://?" TargetMode="External"/>
	<Relationship Id="rId27" Type="http://schemas.openxmlformats.org/officeDocument/2006/relationships/hyperlink" Target="http://?" TargetMode="External"/>
	<Relationship Id="rId30" Type="http://schemas.openxmlformats.org/officeDocument/2006/relationships/hyperlink" Target="http://?" TargetMode="External"/>
	<Relationship Id="rId35" Type="http://schemas.openxmlformats.org/officeDocument/2006/relationships/hyperlink" Target="http://?" TargetMode="External"/>
	<Relationship Id="rId43" Type="http://schemas.openxmlformats.org/officeDocument/2006/relationships/hyperlink" Target="http://?" TargetMode="External"/>
	<Relationship Id="rId48" Type="http://schemas.openxmlformats.org/officeDocument/2006/relationships/hyperlink" Target="http://?" TargetMode="External"/>
	<Relationship Id="rId56" Type="http://schemas.openxmlformats.org/officeDocument/2006/relationships/hyperlink" Target="http://?" TargetMode="External"/>
	<Relationship Id="rId8" Type="http://schemas.openxmlformats.org/officeDocument/2006/relationships/hyperlink" Target="http://?" TargetMode="External"/>
	<Relationship Id="rId51" Type="http://schemas.openxmlformats.org/officeDocument/2006/relationships/hyperlink" Target="http://?" TargetMode="External"/>
	<Relationship Id="rId3" Type="http://schemas.openxmlformats.org/officeDocument/2006/relationships/diagramLayout" Target="../diagrams/layout1.xml"/>
	<Relationship Id="rId12" Type="http://schemas.openxmlformats.org/officeDocument/2006/relationships/hyperlink" Target="http://?" TargetMode="External"/>
	<Relationship Id="rId17" Type="http://schemas.openxmlformats.org/officeDocument/2006/relationships/hyperlink" Target="http://?" TargetMode="External"/>
	<Relationship Id="rId25" Type="http://schemas.openxmlformats.org/officeDocument/2006/relationships/hyperlink" Target="http://?" TargetMode="External"/>
	<Relationship Id="rId33" Type="http://schemas.openxmlformats.org/officeDocument/2006/relationships/hyperlink" Target="http://?" TargetMode="External"/>
	<Relationship Id="rId38" Type="http://schemas.openxmlformats.org/officeDocument/2006/relationships/hyperlink" Target="http://?" TargetMode="External"/>
	<Relationship Id="rId46" Type="http://schemas.openxmlformats.org/officeDocument/2006/relationships/hyperlink" Target="http://?" TargetMode="External"/>
	<Relationship Id="rId59" Type="http://schemas.openxmlformats.org/officeDocument/2006/relationships/hyperlink" Target="http://?" TargetMode="External"/>
</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5332" y="1820592"/>
            <a:ext cx="9310977" cy="3416320"/>
          </a:xfrm>
          <a:prstGeom prst="rect">
            <a:avLst/>
          </a:prstGeom>
        </p:spPr>
        <p:txBody>
          <a:bodyPr wrap="square">
            <a:spAutoFit/>
          </a:bodyPr>
          <a:lstStyle/>
          <a:p>
            <a:pPr marL="285750" indent="-285750">
              <a:buFont typeface="Arial" panose="020B0604020202020204" pitchFamily="34" charset="0"/>
              <a:buChar char="•"/>
            </a:pPr>
            <a:r>
              <a:rPr lang="en-GB" dirty="0" smtClean="0">
                <a:solidFill>
                  <a:srgbClr val="222222"/>
                </a:solidFill>
                <a:latin typeface="arial" panose="020B0604020202020204" pitchFamily="34" charset="0"/>
              </a:rPr>
              <a:t>A cohort of six regions in UK piloting the first phase of a</a:t>
            </a:r>
            <a:r>
              <a:rPr lang="en-GB" dirty="0">
                <a:solidFill>
                  <a:srgbClr val="222222"/>
                </a:solidFill>
                <a:latin typeface="arial" panose="020B0604020202020204" pitchFamily="34" charset="0"/>
              </a:rPr>
              <a:t> </a:t>
            </a:r>
            <a:r>
              <a:rPr lang="en-GB" b="1" dirty="0">
                <a:solidFill>
                  <a:srgbClr val="222222"/>
                </a:solidFill>
                <a:latin typeface="arial" panose="020B0604020202020204" pitchFamily="34" charset="0"/>
              </a:rPr>
              <a:t>MIT</a:t>
            </a:r>
            <a:r>
              <a:rPr lang="en-GB" dirty="0">
                <a:solidFill>
                  <a:srgbClr val="222222"/>
                </a:solidFill>
                <a:latin typeface="arial" panose="020B0604020202020204" pitchFamily="34" charset="0"/>
              </a:rPr>
              <a:t> Regional Entrepreneurship Acceleration Program (</a:t>
            </a:r>
            <a:r>
              <a:rPr lang="en-GB" b="1" dirty="0" smtClean="0">
                <a:solidFill>
                  <a:srgbClr val="222222"/>
                </a:solidFill>
                <a:latin typeface="arial" panose="020B0604020202020204" pitchFamily="34" charset="0"/>
              </a:rPr>
              <a:t>REAP</a:t>
            </a:r>
            <a:r>
              <a:rPr lang="en-GB" dirty="0" smtClean="0">
                <a:solidFill>
                  <a:srgbClr val="222222"/>
                </a:solidFill>
                <a:latin typeface="arial" panose="020B0604020202020204" pitchFamily="34" charset="0"/>
              </a:rPr>
              <a:t>) </a:t>
            </a:r>
            <a:r>
              <a:rPr lang="en-GB" dirty="0">
                <a:solidFill>
                  <a:srgbClr val="222222"/>
                </a:solidFill>
                <a:latin typeface="arial" panose="020B0604020202020204" pitchFamily="34" charset="0"/>
              </a:rPr>
              <a:t>which helps regions accelerate economic growth </a:t>
            </a:r>
            <a:r>
              <a:rPr lang="en-GB" dirty="0" smtClean="0">
                <a:solidFill>
                  <a:srgbClr val="222222"/>
                </a:solidFill>
                <a:latin typeface="arial" panose="020B0604020202020204" pitchFamily="34" charset="0"/>
              </a:rPr>
              <a:t>through </a:t>
            </a:r>
            <a:r>
              <a:rPr lang="en-GB" dirty="0">
                <a:solidFill>
                  <a:srgbClr val="222222"/>
                </a:solidFill>
                <a:latin typeface="arial" panose="020B0604020202020204" pitchFamily="34" charset="0"/>
              </a:rPr>
              <a:t>innovation-driven </a:t>
            </a:r>
            <a:r>
              <a:rPr lang="en-GB" dirty="0" smtClean="0">
                <a:solidFill>
                  <a:srgbClr val="222222"/>
                </a:solidFill>
                <a:latin typeface="arial" panose="020B0604020202020204" pitchFamily="34" charset="0"/>
              </a:rPr>
              <a:t>entrepreneurs </a:t>
            </a:r>
            <a:r>
              <a:rPr lang="en-GB" dirty="0">
                <a:solidFill>
                  <a:srgbClr val="222222"/>
                </a:solidFill>
                <a:latin typeface="arial" panose="020B0604020202020204" pitchFamily="34" charset="0"/>
              </a:rPr>
              <a:t>(</a:t>
            </a:r>
            <a:r>
              <a:rPr lang="en-GB" dirty="0" smtClean="0">
                <a:solidFill>
                  <a:srgbClr val="222222"/>
                </a:solidFill>
                <a:latin typeface="arial" panose="020B0604020202020204" pitchFamily="34" charset="0"/>
              </a:rPr>
              <a:t>IDEs).</a:t>
            </a:r>
          </a:p>
          <a:p>
            <a:pPr marL="285750" indent="-285750">
              <a:buFont typeface="Arial" panose="020B0604020202020204" pitchFamily="34" charset="0"/>
              <a:buChar char="•"/>
            </a:pPr>
            <a:r>
              <a:rPr lang="en-GB" dirty="0" smtClean="0">
                <a:solidFill>
                  <a:srgbClr val="222222"/>
                </a:solidFill>
                <a:latin typeface="arial" panose="020B0604020202020204" pitchFamily="34" charset="0"/>
              </a:rPr>
              <a:t>A series of three workshops over six months utilising a Team from across five stakeholder groups in the three LEPs, supported by LEP officers (due to C19 from March it was undertaken on-line </a:t>
            </a:r>
            <a:r>
              <a:rPr lang="en-GB" dirty="0">
                <a:solidFill>
                  <a:srgbClr val="222222"/>
                </a:solidFill>
                <a:latin typeface="arial" panose="020B0604020202020204" pitchFamily="34" charset="0"/>
              </a:rPr>
              <a:t>w</a:t>
            </a:r>
            <a:r>
              <a:rPr lang="en-GB" dirty="0" smtClean="0">
                <a:solidFill>
                  <a:srgbClr val="222222"/>
                </a:solidFill>
                <a:latin typeface="arial" panose="020B0604020202020204" pitchFamily="34" charset="0"/>
              </a:rPr>
              <a:t>ith two workshops scheduled by MIT).</a:t>
            </a:r>
          </a:p>
          <a:p>
            <a:pPr marL="285750" indent="-285750">
              <a:buFont typeface="Arial" panose="020B0604020202020204" pitchFamily="34" charset="0"/>
              <a:buChar char="•"/>
            </a:pPr>
            <a:r>
              <a:rPr lang="en-GB" dirty="0" smtClean="0">
                <a:solidFill>
                  <a:srgbClr val="222222"/>
                </a:solidFill>
                <a:latin typeface="arial" panose="020B0604020202020204" pitchFamily="34" charset="0"/>
              </a:rPr>
              <a:t>The aim of MIT is to guide the Team using their tested methodology and for the Team to come up with a plan they can develop further to help accelerate high growth innovation activity in a key area of significance to their region.</a:t>
            </a:r>
          </a:p>
          <a:p>
            <a:pPr marL="285750" indent="-285750">
              <a:buFont typeface="Arial" panose="020B0604020202020204" pitchFamily="34" charset="0"/>
              <a:buChar char="•"/>
            </a:pPr>
            <a:r>
              <a:rPr lang="en-GB" dirty="0" smtClean="0">
                <a:solidFill>
                  <a:srgbClr val="222222"/>
                </a:solidFill>
                <a:latin typeface="arial" panose="020B0604020202020204" pitchFamily="34" charset="0"/>
              </a:rPr>
              <a:t>The work is jointly funded by BEIS and the partners below with Lancashire LEP being the lead body for the North West stakeholders.</a:t>
            </a:r>
          </a:p>
          <a:p>
            <a:pPr marL="285750" indent="-285750">
              <a:buFont typeface="Arial" panose="020B0604020202020204" pitchFamily="34" charset="0"/>
              <a:buChar char="•"/>
            </a:pPr>
            <a:endParaRPr lang="en-GB" dirty="0"/>
          </a:p>
        </p:txBody>
      </p:sp>
      <p:grpSp>
        <p:nvGrpSpPr>
          <p:cNvPr id="8" name="Group 7"/>
          <p:cNvGrpSpPr/>
          <p:nvPr/>
        </p:nvGrpSpPr>
        <p:grpSpPr>
          <a:xfrm>
            <a:off x="820110" y="5055301"/>
            <a:ext cx="10341888" cy="1322434"/>
            <a:chOff x="820110" y="5055301"/>
            <a:chExt cx="10341888" cy="1322434"/>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110" y="5208436"/>
              <a:ext cx="1016641" cy="104129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485" y="5383287"/>
              <a:ext cx="1952211" cy="66646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4431" y="5055301"/>
              <a:ext cx="1324057" cy="132243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6520" y="5349755"/>
              <a:ext cx="2705478" cy="733527"/>
            </a:xfrm>
            <a:prstGeom prst="rect">
              <a:avLst/>
            </a:prstGeom>
          </p:spPr>
        </p:pic>
      </p:grpSp>
      <p:sp>
        <p:nvSpPr>
          <p:cNvPr id="7" name="Title 1">
            <a:extLst>
              <a:ext uri="{FF2B5EF4-FFF2-40B4-BE49-F238E27FC236}">
                <a16:creationId xmlns:a16="http://schemas.microsoft.com/office/drawing/2014/main" id="{83017187-223A-8E44-806D-10F2FD8F089B}"/>
              </a:ext>
            </a:extLst>
          </p:cNvPr>
          <p:cNvSpPr txBox="1">
            <a:spLocks/>
          </p:cNvSpPr>
          <p:nvPr/>
        </p:nvSpPr>
        <p:spPr>
          <a:xfrm>
            <a:off x="855078" y="517892"/>
            <a:ext cx="11032123" cy="11898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kern="1200">
                <a:solidFill>
                  <a:schemeClr val="tx1"/>
                </a:solidFill>
                <a:latin typeface="+mj-lt"/>
                <a:ea typeface="+mj-ea"/>
                <a:cs typeface="+mj-cs"/>
              </a:defRPr>
            </a:lvl1pPr>
          </a:lstStyle>
          <a:p>
            <a:r>
              <a:rPr lang="en-US" sz="3600" b="1" dirty="0" smtClean="0">
                <a:solidFill>
                  <a:srgbClr val="B81880"/>
                </a:solidFill>
              </a:rPr>
              <a:t>BEIS/MIT - Pilot REAP-Lite initiative</a:t>
            </a:r>
          </a:p>
          <a:p>
            <a:r>
              <a:rPr lang="en-US" sz="3200" dirty="0" smtClean="0">
                <a:solidFill>
                  <a:srgbClr val="B81880"/>
                </a:solidFill>
              </a:rPr>
              <a:t>Cheshire-Lancs-Cumbria</a:t>
            </a:r>
            <a:endParaRPr lang="en-US" sz="3200" dirty="0">
              <a:solidFill>
                <a:srgbClr val="B81880"/>
              </a:solidFill>
            </a:endParaRPr>
          </a:p>
        </p:txBody>
      </p:sp>
    </p:spTree>
    <p:extLst>
      <p:ext uri="{BB962C8B-B14F-4D97-AF65-F5344CB8AC3E}">
        <p14:creationId xmlns:p14="http://schemas.microsoft.com/office/powerpoint/2010/main" val="121893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3017187-223A-8E44-806D-10F2FD8F089B}"/>
              </a:ext>
            </a:extLst>
          </p:cNvPr>
          <p:cNvSpPr txBox="1">
            <a:spLocks/>
          </p:cNvSpPr>
          <p:nvPr/>
        </p:nvSpPr>
        <p:spPr>
          <a:xfrm>
            <a:off x="421660" y="81905"/>
            <a:ext cx="8870122" cy="8946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kern="1200">
                <a:solidFill>
                  <a:schemeClr val="tx1"/>
                </a:solidFill>
                <a:latin typeface="+mj-lt"/>
                <a:ea typeface="+mj-ea"/>
                <a:cs typeface="+mj-cs"/>
              </a:defRPr>
            </a:lvl1pPr>
          </a:lstStyle>
          <a:p>
            <a:r>
              <a:rPr lang="en-US" sz="3600" b="1" dirty="0" smtClean="0">
                <a:solidFill>
                  <a:srgbClr val="B81880"/>
                </a:solidFill>
              </a:rPr>
              <a:t>MIT Quantitative Survey</a:t>
            </a:r>
            <a:endParaRPr lang="en-US" sz="3600" b="1" dirty="0">
              <a:solidFill>
                <a:srgbClr val="B81880"/>
              </a:solidFill>
            </a:endParaRPr>
          </a:p>
        </p:txBody>
      </p:sp>
      <p:sp>
        <p:nvSpPr>
          <p:cNvPr id="4" name="Rectangle 3"/>
          <p:cNvSpPr/>
          <p:nvPr/>
        </p:nvSpPr>
        <p:spPr>
          <a:xfrm>
            <a:off x="421660" y="819530"/>
            <a:ext cx="11548668" cy="5632311"/>
          </a:xfrm>
          <a:prstGeom prst="rect">
            <a:avLst/>
          </a:prstGeom>
        </p:spPr>
        <p:txBody>
          <a:bodyPr wrap="square">
            <a:spAutoFit/>
          </a:bodyPr>
          <a:lstStyle/>
          <a:p>
            <a:r>
              <a:rPr lang="en-GB" sz="1600" b="1" dirty="0" smtClean="0"/>
              <a:t>We targeted growth and innovation orientated SMEs </a:t>
            </a:r>
            <a:r>
              <a:rPr lang="en-GB" sz="1600" b="1" dirty="0" smtClean="0"/>
              <a:t>and the following represent key findings to date but deeper insights </a:t>
            </a:r>
            <a:r>
              <a:rPr lang="en-GB" sz="1600" b="1" dirty="0" smtClean="0"/>
              <a:t>are and need </a:t>
            </a:r>
            <a:r>
              <a:rPr lang="en-GB" sz="1600" b="1" dirty="0" smtClean="0"/>
              <a:t>to </a:t>
            </a:r>
            <a:r>
              <a:rPr lang="en-GB" sz="1600" b="1" dirty="0" smtClean="0"/>
              <a:t>be drawn </a:t>
            </a:r>
            <a:r>
              <a:rPr lang="en-GB" sz="1600" b="1" dirty="0" smtClean="0"/>
              <a:t>from the </a:t>
            </a:r>
            <a:r>
              <a:rPr lang="en-GB" sz="1600" b="1" dirty="0" smtClean="0"/>
              <a:t>findings through the qualitative work:</a:t>
            </a:r>
            <a:endParaRPr lang="en-GB" sz="1600" b="1" dirty="0" smtClean="0"/>
          </a:p>
          <a:p>
            <a:endParaRPr lang="en-GB" sz="800" b="1" dirty="0"/>
          </a:p>
          <a:p>
            <a:r>
              <a:rPr lang="en-GB" sz="1600" b="1" dirty="0" smtClean="0"/>
              <a:t>50% were established business owners; 54% were aged between 50 and 69; 50% had a masters degree or </a:t>
            </a:r>
            <a:r>
              <a:rPr lang="en-GB" sz="1600" b="1" dirty="0" err="1" smtClean="0"/>
              <a:t>PHd</a:t>
            </a:r>
            <a:endParaRPr lang="en-GB" sz="1600" b="1" dirty="0" smtClean="0"/>
          </a:p>
          <a:p>
            <a:r>
              <a:rPr lang="en-GB" sz="1600" b="1" dirty="0" smtClean="0"/>
              <a:t>54% set the business up to make a difference and 18% to build great wealth; 60% had previously set up a business</a:t>
            </a:r>
          </a:p>
          <a:p>
            <a:r>
              <a:rPr lang="en-GB" sz="1600" b="1" dirty="0" smtClean="0"/>
              <a:t>14% were early stage; 14% at Product/Market Fit stage; 50% at Growth Stage (Scaling up); 14% were Late or Mature Stage</a:t>
            </a:r>
          </a:p>
          <a:p>
            <a:r>
              <a:rPr lang="en-GB" sz="1600" b="1" dirty="0" smtClean="0"/>
              <a:t>Set up date varied from 1966 to 2020 with 36% set up in the last 5 years</a:t>
            </a:r>
          </a:p>
          <a:p>
            <a:r>
              <a:rPr lang="en-GB" sz="1600" b="1" dirty="0" smtClean="0"/>
              <a:t>50% had less than 10 employees; 27% had 10 to 30 employees; 14% had 30 to 50 employees; 9% had more than 50 employees</a:t>
            </a:r>
          </a:p>
          <a:p>
            <a:r>
              <a:rPr lang="en-GB" sz="1600" b="1" dirty="0" smtClean="0"/>
              <a:t>60% were profitable in </a:t>
            </a:r>
            <a:r>
              <a:rPr lang="en-GB" sz="1600" b="1" dirty="0" err="1" smtClean="0"/>
              <a:t>Yr</a:t>
            </a:r>
            <a:r>
              <a:rPr lang="en-GB" sz="1600" b="1" dirty="0" smtClean="0"/>
              <a:t> 19/20</a:t>
            </a:r>
          </a:p>
          <a:p>
            <a:r>
              <a:rPr lang="en-GB" sz="1600" b="1" dirty="0" smtClean="0"/>
              <a:t>32% sold to consumers; 50% sold to </a:t>
            </a:r>
            <a:r>
              <a:rPr lang="en-GB" sz="1600" b="1" dirty="0" err="1" smtClean="0"/>
              <a:t>Govt</a:t>
            </a:r>
            <a:r>
              <a:rPr lang="en-GB" sz="1600" b="1" dirty="0" smtClean="0"/>
              <a:t> as well as businesses; 18% were only B2B</a:t>
            </a:r>
          </a:p>
          <a:p>
            <a:r>
              <a:rPr lang="en-GB" sz="1600" b="1" dirty="0" smtClean="0"/>
              <a:t>36% had branches outside the region; 1 had a presence in London; 37% had a presence outside the UK; 78% exported outside the region; 56% exported globally</a:t>
            </a:r>
          </a:p>
          <a:p>
            <a:r>
              <a:rPr lang="en-GB" sz="1600" b="1" dirty="0" smtClean="0"/>
              <a:t>61% were innovating more than existing businesses; 36% were innovating new business models as well as building on ideas/science</a:t>
            </a:r>
          </a:p>
          <a:p>
            <a:r>
              <a:rPr lang="en-GB" sz="1600" b="1" dirty="0" smtClean="0"/>
              <a:t>54% had IP generated by the entrepreneur</a:t>
            </a:r>
          </a:p>
          <a:p>
            <a:r>
              <a:rPr lang="en-GB" sz="1600" b="1" dirty="0" smtClean="0"/>
              <a:t>64% had accessed grants; 9% had used Business Angels/Seed Funds; 23% planned to access VC but 0% had done so to date; the remainder used various loans</a:t>
            </a:r>
          </a:p>
          <a:p>
            <a:r>
              <a:rPr lang="en-GB" sz="1600" b="1" dirty="0" smtClean="0"/>
              <a:t>73% were planning to invest in R&amp;D in the next year</a:t>
            </a:r>
          </a:p>
          <a:p>
            <a:r>
              <a:rPr lang="en-GB" sz="1600" b="1" dirty="0" smtClean="0"/>
              <a:t>78% said there were good opportunities to start a business in the region</a:t>
            </a:r>
          </a:p>
          <a:p>
            <a:r>
              <a:rPr lang="en-GB" sz="1600" b="1" dirty="0" smtClean="0"/>
              <a:t>Only 4% strongly agreed that businesses were generally innovative in the region and 9% thought businesses could achieve high growth</a:t>
            </a:r>
          </a:p>
          <a:p>
            <a:r>
              <a:rPr lang="en-GB" sz="1600" b="1" dirty="0" smtClean="0"/>
              <a:t>50% said businesses needed help to form strong linkages</a:t>
            </a:r>
          </a:p>
          <a:p>
            <a:r>
              <a:rPr lang="en-GB" sz="1600" b="1" dirty="0" smtClean="0"/>
              <a:t>32% disagreed or strongly disagreed that the regional business programmes are effective</a:t>
            </a:r>
          </a:p>
          <a:p>
            <a:r>
              <a:rPr lang="en-GB" sz="1600" b="1" dirty="0" smtClean="0"/>
              <a:t>60% cited lack of access to funds and capital as a main obstacle to the business</a:t>
            </a:r>
          </a:p>
          <a:p>
            <a:r>
              <a:rPr lang="en-GB" sz="1600" b="1" dirty="0" smtClean="0"/>
              <a:t>54% thought the regions innovation eco-system was at early or emerging status; 50% had engaged in </a:t>
            </a:r>
            <a:r>
              <a:rPr lang="en-GB" sz="1600" b="1" dirty="0" err="1" smtClean="0"/>
              <a:t>InnovateUk</a:t>
            </a:r>
            <a:r>
              <a:rPr lang="en-GB" sz="1600" b="1" dirty="0" smtClean="0"/>
              <a:t> events</a:t>
            </a:r>
          </a:p>
        </p:txBody>
      </p:sp>
    </p:spTree>
    <p:extLst>
      <p:ext uri="{BB962C8B-B14F-4D97-AF65-F5344CB8AC3E}">
        <p14:creationId xmlns:p14="http://schemas.microsoft.com/office/powerpoint/2010/main" val="110102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9746" y="1659797"/>
            <a:ext cx="10677236" cy="4601260"/>
          </a:xfrm>
          <a:prstGeom prst="rect">
            <a:avLst/>
          </a:prstGeom>
        </p:spPr>
        <p:txBody>
          <a:bodyPr wrap="square">
            <a:spAutoFit/>
          </a:bodyPr>
          <a:lstStyle/>
          <a:p>
            <a:pPr marL="285750" indent="-285750">
              <a:buFont typeface="Arial" panose="020B0604020202020204" pitchFamily="34" charset="0"/>
              <a:buChar char="•"/>
            </a:pPr>
            <a:r>
              <a:rPr lang="en-GB" sz="2400" dirty="0" smtClean="0">
                <a:latin typeface="Calibri" panose="020F0502020204030204" pitchFamily="34" charset="0"/>
                <a:ea typeface="Calibri" panose="020F0502020204030204" pitchFamily="34" charset="0"/>
              </a:rPr>
              <a:t>LEPs need to work together across neighbouring geographies on key capabilities &amp; Northern </a:t>
            </a:r>
            <a:r>
              <a:rPr lang="en-GB" sz="2400" dirty="0">
                <a:latin typeface="Calibri" panose="020F0502020204030204" pitchFamily="34" charset="0"/>
                <a:ea typeface="Calibri" panose="020F0502020204030204" pitchFamily="34" charset="0"/>
              </a:rPr>
              <a:t>approach to levelling up is key to achieve critical </a:t>
            </a:r>
            <a:r>
              <a:rPr lang="en-GB" sz="2400" dirty="0" smtClean="0">
                <a:latin typeface="Calibri" panose="020F0502020204030204" pitchFamily="34" charset="0"/>
                <a:ea typeface="Calibri" panose="020F0502020204030204" pitchFamily="34" charset="0"/>
              </a:rPr>
              <a:t>mass</a:t>
            </a:r>
          </a:p>
          <a:p>
            <a:pPr marL="285750" lvl="0" indent="-285750">
              <a:spcAft>
                <a:spcPts val="0"/>
              </a:spcAft>
              <a:buFont typeface="Arial" panose="020B0604020202020204" pitchFamily="34" charset="0"/>
              <a:buChar char="•"/>
            </a:pPr>
            <a:r>
              <a:rPr lang="en-GB" sz="2400" dirty="0" err="1" smtClean="0">
                <a:latin typeface="Calibri" panose="020F0502020204030204" pitchFamily="34" charset="0"/>
                <a:ea typeface="Calibri" panose="020F0502020204030204" pitchFamily="34" charset="0"/>
              </a:rPr>
              <a:t>Govt</a:t>
            </a:r>
            <a:r>
              <a:rPr lang="en-GB" sz="2400" dirty="0" smtClean="0">
                <a:latin typeface="Calibri" panose="020F0502020204030204" pitchFamily="34" charset="0"/>
                <a:ea typeface="Calibri" panose="020F0502020204030204" pitchFamily="34" charset="0"/>
              </a:rPr>
              <a:t> energy strategy, incentives and tax regime need clarity </a:t>
            </a:r>
            <a:r>
              <a:rPr lang="en-GB" sz="2400" dirty="0" err="1" smtClean="0">
                <a:latin typeface="Calibri" panose="020F0502020204030204" pitchFamily="34" charset="0"/>
                <a:ea typeface="Calibri" panose="020F0502020204030204" pitchFamily="34" charset="0"/>
              </a:rPr>
              <a:t>eg</a:t>
            </a:r>
            <a:r>
              <a:rPr lang="en-GB" sz="2400" dirty="0" smtClean="0">
                <a:latin typeface="Calibri" panose="020F0502020204030204" pitchFamily="34" charset="0"/>
                <a:ea typeface="Calibri" panose="020F0502020204030204" pitchFamily="34" charset="0"/>
              </a:rPr>
              <a:t> on hydrogen</a:t>
            </a:r>
          </a:p>
          <a:p>
            <a:pPr marL="285750" indent="-285750">
              <a:buFont typeface="Arial" panose="020B0604020202020204" pitchFamily="34" charset="0"/>
              <a:buChar char="•"/>
            </a:pPr>
            <a:r>
              <a:rPr lang="en-GB" sz="2400" dirty="0">
                <a:latin typeface="Calibri" panose="020F0502020204030204" pitchFamily="34" charset="0"/>
                <a:ea typeface="Calibri" panose="020F0502020204030204" pitchFamily="34" charset="0"/>
              </a:rPr>
              <a:t>Support for R&amp;D </a:t>
            </a:r>
            <a:r>
              <a:rPr lang="en-GB" sz="2400" dirty="0" smtClean="0">
                <a:latin typeface="Calibri" panose="020F0502020204030204" pitchFamily="34" charset="0"/>
                <a:ea typeface="Calibri" panose="020F0502020204030204" pitchFamily="34" charset="0"/>
              </a:rPr>
              <a:t>and SMEs needs </a:t>
            </a:r>
            <a:r>
              <a:rPr lang="en-GB" sz="2400" dirty="0">
                <a:latin typeface="Calibri" panose="020F0502020204030204" pitchFamily="34" charset="0"/>
                <a:ea typeface="Calibri" panose="020F0502020204030204" pitchFamily="34" charset="0"/>
              </a:rPr>
              <a:t>to be packaged to achieve commercialisation</a:t>
            </a:r>
          </a:p>
          <a:p>
            <a:pPr marL="285750" lvl="0" indent="-285750">
              <a:spcAft>
                <a:spcPts val="0"/>
              </a:spcAft>
              <a:buFont typeface="Arial" panose="020B0604020202020204" pitchFamily="34" charset="0"/>
              <a:buChar char="•"/>
            </a:pPr>
            <a:r>
              <a:rPr lang="en-GB" sz="2400" dirty="0" smtClean="0">
                <a:latin typeface="Calibri" panose="020F0502020204030204" pitchFamily="34" charset="0"/>
                <a:ea typeface="Calibri" panose="020F0502020204030204" pitchFamily="34" charset="0"/>
              </a:rPr>
              <a:t>Need to focus on specific priorities and technologies in our sub-region</a:t>
            </a:r>
          </a:p>
          <a:p>
            <a:pPr marL="285750" lvl="0" indent="-285750">
              <a:spcAft>
                <a:spcPts val="0"/>
              </a:spcAft>
              <a:buFont typeface="Arial" panose="020B0604020202020204" pitchFamily="34" charset="0"/>
              <a:buChar char="•"/>
            </a:pPr>
            <a:r>
              <a:rPr lang="en-GB" sz="2400" dirty="0" smtClean="0">
                <a:latin typeface="Calibri" panose="020F0502020204030204" pitchFamily="34" charset="0"/>
                <a:ea typeface="Calibri" panose="020F0502020204030204" pitchFamily="34" charset="0"/>
              </a:rPr>
              <a:t>Energy storage needs will be key including battery and hydrogen</a:t>
            </a:r>
          </a:p>
          <a:p>
            <a:pPr marL="285750" lvl="0" indent="-285750">
              <a:spcAft>
                <a:spcPts val="0"/>
              </a:spcAft>
              <a:buFont typeface="Arial" panose="020B0604020202020204" pitchFamily="34" charset="0"/>
              <a:buChar char="•"/>
            </a:pPr>
            <a:r>
              <a:rPr lang="en-GB" sz="2400" dirty="0" smtClean="0">
                <a:latin typeface="Calibri" panose="020F0502020204030204" pitchFamily="34" charset="0"/>
                <a:ea typeface="Calibri" panose="020F0502020204030204" pitchFamily="34" charset="0"/>
              </a:rPr>
              <a:t>The area has full life cycle capability in nuclear and related technologies</a:t>
            </a:r>
          </a:p>
          <a:p>
            <a:pPr marL="285750" lvl="0" indent="-285750">
              <a:spcAft>
                <a:spcPts val="0"/>
              </a:spcAft>
              <a:buFont typeface="Arial" panose="020B0604020202020204" pitchFamily="34" charset="0"/>
              <a:buChar char="•"/>
            </a:pPr>
            <a:r>
              <a:rPr lang="en-GB" sz="2400" dirty="0" smtClean="0">
                <a:latin typeface="Calibri" panose="020F0502020204030204" pitchFamily="34" charset="0"/>
                <a:ea typeface="Calibri" panose="020F0502020204030204" pitchFamily="34" charset="0"/>
              </a:rPr>
              <a:t>Westinghouse want to engage through a Clean Energy Technology Park</a:t>
            </a:r>
          </a:p>
          <a:p>
            <a:pPr marL="285750" lvl="0" indent="-285750">
              <a:spcAft>
                <a:spcPts val="0"/>
              </a:spcAft>
              <a:buFont typeface="Arial" panose="020B0604020202020204" pitchFamily="34" charset="0"/>
              <a:buChar char="•"/>
            </a:pPr>
            <a:r>
              <a:rPr lang="en-GB" sz="2400" dirty="0" smtClean="0">
                <a:latin typeface="Calibri" panose="020F0502020204030204" pitchFamily="34" charset="0"/>
                <a:ea typeface="Calibri" panose="020F0502020204030204" pitchFamily="34" charset="0"/>
              </a:rPr>
              <a:t>Aerospace skills transferable with cross sectoral and supply chain opportunities</a:t>
            </a:r>
          </a:p>
          <a:p>
            <a:pPr marL="285750" lvl="0" indent="-285750">
              <a:spcAft>
                <a:spcPts val="0"/>
              </a:spcAft>
              <a:buFont typeface="Arial" panose="020B0604020202020204" pitchFamily="34" charset="0"/>
              <a:buChar char="•"/>
            </a:pPr>
            <a:r>
              <a:rPr lang="en-GB" sz="2400" dirty="0" smtClean="0">
                <a:latin typeface="Calibri" panose="020F0502020204030204" pitchFamily="34" charset="0"/>
                <a:ea typeface="Calibri" panose="020F0502020204030204" pitchFamily="34" charset="0"/>
              </a:rPr>
              <a:t>NW Hydrogen Hubs need to be integrated into a networked solution</a:t>
            </a:r>
          </a:p>
          <a:p>
            <a:pPr marL="285750" lvl="0" indent="-285750">
              <a:spcAft>
                <a:spcPts val="0"/>
              </a:spcAft>
              <a:buFont typeface="Arial" panose="020B0604020202020204" pitchFamily="34" charset="0"/>
              <a:buChar char="•"/>
            </a:pPr>
            <a:r>
              <a:rPr lang="en-GB" sz="2400" dirty="0" smtClean="0">
                <a:latin typeface="Calibri" panose="020F0502020204030204" pitchFamily="34" charset="0"/>
                <a:ea typeface="Calibri" panose="020F0502020204030204" pitchFamily="34" charset="0"/>
              </a:rPr>
              <a:t>Mobility and heating will need more green hydrogen solutions</a:t>
            </a:r>
          </a:p>
          <a:p>
            <a:pPr marL="285750" lvl="0" indent="-285750">
              <a:spcAft>
                <a:spcPts val="0"/>
              </a:spcAft>
              <a:buFont typeface="Arial" panose="020B0604020202020204" pitchFamily="34" charset="0"/>
              <a:buChar char="•"/>
            </a:pPr>
            <a:endParaRPr lang="en-GB" dirty="0" smtClean="0">
              <a:latin typeface="Calibri" panose="020F0502020204030204" pitchFamily="34" charset="0"/>
              <a:ea typeface="Calibri" panose="020F0502020204030204" pitchFamily="34" charset="0"/>
            </a:endParaRPr>
          </a:p>
        </p:txBody>
      </p:sp>
      <p:sp>
        <p:nvSpPr>
          <p:cNvPr id="3" name="Title 1">
            <a:extLst>
              <a:ext uri="{FF2B5EF4-FFF2-40B4-BE49-F238E27FC236}">
                <a16:creationId xmlns:a16="http://schemas.microsoft.com/office/drawing/2014/main" id="{83017187-223A-8E44-806D-10F2FD8F089B}"/>
              </a:ext>
            </a:extLst>
          </p:cNvPr>
          <p:cNvSpPr txBox="1">
            <a:spLocks/>
          </p:cNvSpPr>
          <p:nvPr/>
        </p:nvSpPr>
        <p:spPr>
          <a:xfrm>
            <a:off x="477078" y="497542"/>
            <a:ext cx="8870122" cy="8946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kern="1200">
                <a:solidFill>
                  <a:schemeClr val="tx1"/>
                </a:solidFill>
                <a:latin typeface="+mj-lt"/>
                <a:ea typeface="+mj-ea"/>
                <a:cs typeface="+mj-cs"/>
              </a:defRPr>
            </a:lvl1pPr>
          </a:lstStyle>
          <a:p>
            <a:r>
              <a:rPr lang="en-US" sz="3600" b="1" dirty="0" smtClean="0">
                <a:solidFill>
                  <a:srgbClr val="B81880"/>
                </a:solidFill>
              </a:rPr>
              <a:t>Energy &amp; Low Carbon Sector Group </a:t>
            </a:r>
            <a:r>
              <a:rPr lang="en-US" sz="3600" b="1" dirty="0" smtClean="0">
                <a:solidFill>
                  <a:srgbClr val="B81880"/>
                </a:solidFill>
              </a:rPr>
              <a:t>Workshops</a:t>
            </a:r>
          </a:p>
          <a:p>
            <a:r>
              <a:rPr lang="en-US" sz="2400" b="1" dirty="0" smtClean="0">
                <a:solidFill>
                  <a:srgbClr val="B81880"/>
                </a:solidFill>
              </a:rPr>
              <a:t>Private Sector led – Corporate and SME Findings</a:t>
            </a:r>
            <a:endParaRPr lang="en-US" sz="2400" b="1" dirty="0">
              <a:solidFill>
                <a:srgbClr val="B81880"/>
              </a:solidFill>
            </a:endParaRPr>
          </a:p>
        </p:txBody>
      </p:sp>
    </p:spTree>
    <p:extLst>
      <p:ext uri="{BB962C8B-B14F-4D97-AF65-F5344CB8AC3E}">
        <p14:creationId xmlns:p14="http://schemas.microsoft.com/office/powerpoint/2010/main" val="3419852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75021512"/>
              </p:ext>
            </p:extLst>
          </p:nvPr>
        </p:nvGraphicFramePr>
        <p:xfrm>
          <a:off x="745837" y="1042939"/>
          <a:ext cx="783474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9065489" y="3396049"/>
            <a:ext cx="2068945" cy="830997"/>
          </a:xfrm>
          <a:prstGeom prst="rect">
            <a:avLst/>
          </a:prstGeom>
          <a:noFill/>
        </p:spPr>
        <p:txBody>
          <a:bodyPr wrap="square" rtlCol="0">
            <a:spAutoFit/>
          </a:bodyPr>
          <a:lstStyle/>
          <a:p>
            <a:r>
              <a:rPr lang="en-GB" sz="1600" dirty="0" smtClean="0"/>
              <a:t>Integrated SMR, Renewables &amp; Hydrogen Systems</a:t>
            </a:r>
            <a:endParaRPr lang="en-GB" sz="1600" dirty="0"/>
          </a:p>
        </p:txBody>
      </p:sp>
      <p:sp>
        <p:nvSpPr>
          <p:cNvPr id="7" name="TextBox 6"/>
          <p:cNvSpPr txBox="1"/>
          <p:nvPr/>
        </p:nvSpPr>
        <p:spPr>
          <a:xfrm>
            <a:off x="9065491" y="5257319"/>
            <a:ext cx="2249056" cy="584775"/>
          </a:xfrm>
          <a:prstGeom prst="rect">
            <a:avLst/>
          </a:prstGeom>
          <a:noFill/>
        </p:spPr>
        <p:txBody>
          <a:bodyPr wrap="square" rtlCol="0">
            <a:spAutoFit/>
          </a:bodyPr>
          <a:lstStyle/>
          <a:p>
            <a:r>
              <a:rPr lang="en-GB" sz="1600" dirty="0" smtClean="0"/>
              <a:t>UAV Development Zone &amp; Advanced Engineering</a:t>
            </a:r>
            <a:endParaRPr lang="en-GB" sz="1600" dirty="0"/>
          </a:p>
        </p:txBody>
      </p:sp>
      <p:sp>
        <p:nvSpPr>
          <p:cNvPr id="8" name="TextBox 7"/>
          <p:cNvSpPr txBox="1"/>
          <p:nvPr/>
        </p:nvSpPr>
        <p:spPr>
          <a:xfrm>
            <a:off x="9065492" y="775993"/>
            <a:ext cx="2359890" cy="830997"/>
          </a:xfrm>
          <a:prstGeom prst="rect">
            <a:avLst/>
          </a:prstGeom>
          <a:noFill/>
        </p:spPr>
        <p:txBody>
          <a:bodyPr wrap="square" rtlCol="0">
            <a:spAutoFit/>
          </a:bodyPr>
          <a:lstStyle/>
          <a:p>
            <a:r>
              <a:rPr lang="en-GB" sz="1600" dirty="0" smtClean="0"/>
              <a:t>Grow Smarter &amp; Precision Natural Resource Management</a:t>
            </a:r>
            <a:endParaRPr lang="en-GB" sz="1600" dirty="0"/>
          </a:p>
        </p:txBody>
      </p:sp>
      <p:sp>
        <p:nvSpPr>
          <p:cNvPr id="9" name="TextBox 8"/>
          <p:cNvSpPr txBox="1"/>
          <p:nvPr/>
        </p:nvSpPr>
        <p:spPr>
          <a:xfrm>
            <a:off x="9065492" y="2430175"/>
            <a:ext cx="2068945" cy="830997"/>
          </a:xfrm>
          <a:prstGeom prst="rect">
            <a:avLst/>
          </a:prstGeom>
          <a:noFill/>
        </p:spPr>
        <p:txBody>
          <a:bodyPr wrap="square" rtlCol="0">
            <a:spAutoFit/>
          </a:bodyPr>
          <a:lstStyle/>
          <a:p>
            <a:r>
              <a:rPr lang="en-GB" sz="1600" dirty="0" smtClean="0"/>
              <a:t>Quantum, Cyber-Security and Communications</a:t>
            </a:r>
            <a:endParaRPr lang="en-GB" sz="1600" dirty="0"/>
          </a:p>
        </p:txBody>
      </p:sp>
      <p:sp>
        <p:nvSpPr>
          <p:cNvPr id="10" name="TextBox 9"/>
          <p:cNvSpPr txBox="1"/>
          <p:nvPr/>
        </p:nvSpPr>
        <p:spPr>
          <a:xfrm>
            <a:off x="9065492" y="1726195"/>
            <a:ext cx="2249055" cy="584775"/>
          </a:xfrm>
          <a:prstGeom prst="rect">
            <a:avLst/>
          </a:prstGeom>
          <a:noFill/>
        </p:spPr>
        <p:txBody>
          <a:bodyPr wrap="square" rtlCol="0">
            <a:spAutoFit/>
          </a:bodyPr>
          <a:lstStyle/>
          <a:p>
            <a:r>
              <a:rPr lang="en-GB" sz="1600" dirty="0" smtClean="0"/>
              <a:t>Ultra Low Power Computing and Sensors</a:t>
            </a:r>
            <a:endParaRPr lang="en-GB" sz="1600" dirty="0"/>
          </a:p>
        </p:txBody>
      </p:sp>
      <p:sp>
        <p:nvSpPr>
          <p:cNvPr id="11" name="TextBox 10"/>
          <p:cNvSpPr txBox="1"/>
          <p:nvPr/>
        </p:nvSpPr>
        <p:spPr>
          <a:xfrm>
            <a:off x="9065490" y="4364539"/>
            <a:ext cx="2068945" cy="830997"/>
          </a:xfrm>
          <a:prstGeom prst="rect">
            <a:avLst/>
          </a:prstGeom>
          <a:noFill/>
        </p:spPr>
        <p:txBody>
          <a:bodyPr wrap="square" rtlCol="0">
            <a:spAutoFit/>
          </a:bodyPr>
          <a:lstStyle/>
          <a:p>
            <a:r>
              <a:rPr lang="en-GB" sz="1600" dirty="0" smtClean="0"/>
              <a:t>Computational Chemistry and Chemical 4.0</a:t>
            </a:r>
            <a:endParaRPr lang="en-GB" sz="1600" dirty="0"/>
          </a:p>
        </p:txBody>
      </p:sp>
      <p:sp>
        <p:nvSpPr>
          <p:cNvPr id="12" name="TextBox 11"/>
          <p:cNvSpPr txBox="1"/>
          <p:nvPr/>
        </p:nvSpPr>
        <p:spPr>
          <a:xfrm>
            <a:off x="9065491" y="5965659"/>
            <a:ext cx="2068945" cy="584775"/>
          </a:xfrm>
          <a:prstGeom prst="rect">
            <a:avLst/>
          </a:prstGeom>
          <a:noFill/>
        </p:spPr>
        <p:txBody>
          <a:bodyPr wrap="square" rtlCol="0">
            <a:spAutoFit/>
          </a:bodyPr>
          <a:lstStyle/>
          <a:p>
            <a:r>
              <a:rPr lang="en-GB" sz="1600" dirty="0" smtClean="0"/>
              <a:t>Logistics and Supply Chain Optimisation</a:t>
            </a:r>
            <a:endParaRPr lang="en-GB" sz="1600" dirty="0"/>
          </a:p>
        </p:txBody>
      </p:sp>
      <p:sp>
        <p:nvSpPr>
          <p:cNvPr id="13" name="Title 1">
            <a:extLst>
              <a:ext uri="{FF2B5EF4-FFF2-40B4-BE49-F238E27FC236}">
                <a16:creationId xmlns:a16="http://schemas.microsoft.com/office/drawing/2014/main" id="{83017187-223A-8E44-806D-10F2FD8F089B}"/>
              </a:ext>
            </a:extLst>
          </p:cNvPr>
          <p:cNvSpPr txBox="1">
            <a:spLocks/>
          </p:cNvSpPr>
          <p:nvPr/>
        </p:nvSpPr>
        <p:spPr>
          <a:xfrm>
            <a:off x="260927" y="148296"/>
            <a:ext cx="5438692" cy="8946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kern="1200">
                <a:solidFill>
                  <a:schemeClr val="tx1"/>
                </a:solidFill>
                <a:latin typeface="+mj-lt"/>
                <a:ea typeface="+mj-ea"/>
                <a:cs typeface="+mj-cs"/>
              </a:defRPr>
            </a:lvl1pPr>
          </a:lstStyle>
          <a:p>
            <a:r>
              <a:rPr lang="en-US" sz="3200" b="1" dirty="0" smtClean="0">
                <a:solidFill>
                  <a:srgbClr val="B81880"/>
                </a:solidFill>
              </a:rPr>
              <a:t>Tech Convergence – Clean 4.0</a:t>
            </a:r>
            <a:endParaRPr lang="en-US" sz="3200" b="1" dirty="0">
              <a:solidFill>
                <a:srgbClr val="B81880"/>
              </a:solidFill>
            </a:endParaRPr>
          </a:p>
        </p:txBody>
      </p:sp>
      <p:sp>
        <p:nvSpPr>
          <p:cNvPr id="3" name="TextBox 2"/>
          <p:cNvSpPr txBox="1"/>
          <p:nvPr/>
        </p:nvSpPr>
        <p:spPr>
          <a:xfrm>
            <a:off x="325582" y="775993"/>
            <a:ext cx="2906630" cy="369332"/>
          </a:xfrm>
          <a:prstGeom prst="rect">
            <a:avLst/>
          </a:prstGeom>
          <a:noFill/>
        </p:spPr>
        <p:txBody>
          <a:bodyPr wrap="none" rtlCol="0">
            <a:spAutoFit/>
          </a:bodyPr>
          <a:lstStyle/>
          <a:p>
            <a:r>
              <a:rPr lang="en-GB" dirty="0" smtClean="0">
                <a:solidFill>
                  <a:schemeClr val="accent5">
                    <a:lumMod val="75000"/>
                  </a:schemeClr>
                </a:solidFill>
              </a:rPr>
              <a:t>Review of </a:t>
            </a:r>
            <a:r>
              <a:rPr lang="en-GB" dirty="0" smtClean="0">
                <a:solidFill>
                  <a:schemeClr val="accent5">
                    <a:lumMod val="75000"/>
                  </a:schemeClr>
                </a:solidFill>
              </a:rPr>
              <a:t>Sector Tech Trends</a:t>
            </a:r>
            <a:endParaRPr lang="en-GB" dirty="0">
              <a:solidFill>
                <a:schemeClr val="accent5">
                  <a:lumMod val="75000"/>
                </a:schemeClr>
              </a:solidFill>
            </a:endParaRPr>
          </a:p>
        </p:txBody>
      </p:sp>
      <p:sp>
        <p:nvSpPr>
          <p:cNvPr id="14" name="TextBox 13"/>
          <p:cNvSpPr txBox="1"/>
          <p:nvPr/>
        </p:nvSpPr>
        <p:spPr>
          <a:xfrm>
            <a:off x="8421255" y="472122"/>
            <a:ext cx="3259097" cy="369332"/>
          </a:xfrm>
          <a:prstGeom prst="rect">
            <a:avLst/>
          </a:prstGeom>
          <a:noFill/>
        </p:spPr>
        <p:txBody>
          <a:bodyPr wrap="none" rtlCol="0">
            <a:spAutoFit/>
          </a:bodyPr>
          <a:lstStyle/>
          <a:p>
            <a:r>
              <a:rPr lang="en-GB" dirty="0" smtClean="0">
                <a:solidFill>
                  <a:schemeClr val="accent5">
                    <a:lumMod val="75000"/>
                  </a:schemeClr>
                </a:solidFill>
              </a:rPr>
              <a:t>Regional Partnership </a:t>
            </a:r>
            <a:r>
              <a:rPr lang="en-GB" dirty="0" smtClean="0">
                <a:solidFill>
                  <a:schemeClr val="accent5">
                    <a:lumMod val="75000"/>
                  </a:schemeClr>
                </a:solidFill>
              </a:rPr>
              <a:t>Capabilities</a:t>
            </a:r>
            <a:endParaRPr lang="en-GB" dirty="0">
              <a:solidFill>
                <a:schemeClr val="accent5">
                  <a:lumMod val="75000"/>
                </a:schemeClr>
              </a:solidFill>
            </a:endParaRPr>
          </a:p>
        </p:txBody>
      </p:sp>
    </p:spTree>
    <p:extLst>
      <p:ext uri="{BB962C8B-B14F-4D97-AF65-F5344CB8AC3E}">
        <p14:creationId xmlns:p14="http://schemas.microsoft.com/office/powerpoint/2010/main" val="2640876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8982" y="1281348"/>
            <a:ext cx="10732654" cy="5078313"/>
          </a:xfrm>
          <a:prstGeom prst="rect">
            <a:avLst/>
          </a:prstGeom>
        </p:spPr>
        <p:txBody>
          <a:bodyPr wrap="square">
            <a:spAutoFit/>
          </a:bodyPr>
          <a:lstStyle/>
          <a:p>
            <a:pPr lvl="0"/>
            <a:r>
              <a:rPr lang="en-GB" b="1" dirty="0"/>
              <a:t>Thinking of the capacity to research and develop new innovations and technologies from idea to market could you highlight the main problems you and similar companies have faced?</a:t>
            </a:r>
          </a:p>
          <a:p>
            <a:r>
              <a:rPr lang="en-GB" dirty="0"/>
              <a:t> </a:t>
            </a:r>
          </a:p>
          <a:p>
            <a:r>
              <a:rPr lang="en-GB" i="1" dirty="0"/>
              <a:t>Finding partners where they’re needed. </a:t>
            </a:r>
            <a:r>
              <a:rPr lang="en-GB" i="1" dirty="0" smtClean="0"/>
              <a:t>Bid </a:t>
            </a:r>
            <a:r>
              <a:rPr lang="en-GB" i="1" dirty="0"/>
              <a:t>writing </a:t>
            </a:r>
            <a:r>
              <a:rPr lang="en-GB" i="1" dirty="0" smtClean="0"/>
              <a:t>support. Funding</a:t>
            </a:r>
            <a:r>
              <a:rPr lang="en-GB" i="1" dirty="0"/>
              <a:t>. Getting connected with companies, VCs and angel investors willing to seed fund.</a:t>
            </a:r>
          </a:p>
          <a:p>
            <a:r>
              <a:rPr lang="en-GB" dirty="0"/>
              <a:t> </a:t>
            </a:r>
          </a:p>
          <a:p>
            <a:pPr lvl="0"/>
            <a:r>
              <a:rPr lang="en-GB" b="1" dirty="0"/>
              <a:t>Thinking of the ability to scale-up a company from start-up to growth and towards maturity could you highlight the problems you and/or similar companies have faced and any lessons learned?</a:t>
            </a:r>
          </a:p>
          <a:p>
            <a:r>
              <a:rPr lang="en-GB" dirty="0"/>
              <a:t> </a:t>
            </a:r>
          </a:p>
          <a:p>
            <a:r>
              <a:rPr lang="en-GB" i="1" dirty="0"/>
              <a:t>Creating pricing </a:t>
            </a:r>
            <a:r>
              <a:rPr lang="en-GB" i="1" dirty="0" smtClean="0"/>
              <a:t>models. Finding </a:t>
            </a:r>
            <a:r>
              <a:rPr lang="en-GB" i="1" dirty="0"/>
              <a:t>right skills – marketing and </a:t>
            </a:r>
            <a:r>
              <a:rPr lang="en-GB" i="1" dirty="0" smtClean="0"/>
              <a:t>sales. Identifying </a:t>
            </a:r>
            <a:r>
              <a:rPr lang="en-GB" i="1" dirty="0"/>
              <a:t>Non-Exec Directors or industry consultants to work </a:t>
            </a:r>
            <a:r>
              <a:rPr lang="en-GB" i="1" dirty="0" smtClean="0"/>
              <a:t>with. Again </a:t>
            </a:r>
            <a:r>
              <a:rPr lang="en-GB" i="1" dirty="0"/>
              <a:t>finance and funding strategy.</a:t>
            </a:r>
          </a:p>
          <a:p>
            <a:r>
              <a:rPr lang="en-GB" dirty="0"/>
              <a:t> </a:t>
            </a:r>
          </a:p>
          <a:p>
            <a:pPr lvl="0"/>
            <a:r>
              <a:rPr lang="en-GB" b="1" dirty="0"/>
              <a:t>What problems have you faced in terms of financing and funding innovation and what funding models would best help your company innovate in Clean Growth markets going forward?</a:t>
            </a:r>
          </a:p>
          <a:p>
            <a:r>
              <a:rPr lang="en-GB" dirty="0"/>
              <a:t> </a:t>
            </a:r>
          </a:p>
          <a:p>
            <a:r>
              <a:rPr lang="en-GB" i="1" dirty="0"/>
              <a:t>Limited sector expertise in those public bodies looking to </a:t>
            </a:r>
            <a:r>
              <a:rPr lang="en-GB" i="1" dirty="0" smtClean="0"/>
              <a:t>support </a:t>
            </a:r>
            <a:r>
              <a:rPr lang="en-GB" i="1" dirty="0"/>
              <a:t>e.g. UCLAN Ventures, Access2Finance etc.</a:t>
            </a:r>
          </a:p>
          <a:p>
            <a:r>
              <a:rPr lang="en-GB" i="1" dirty="0"/>
              <a:t>Little signposting towards funding </a:t>
            </a:r>
            <a:r>
              <a:rPr lang="en-GB" i="1" dirty="0" smtClean="0"/>
              <a:t>sources. Little </a:t>
            </a:r>
            <a:r>
              <a:rPr lang="en-GB" i="1" dirty="0"/>
              <a:t>information on grants and bodies who deliver it. </a:t>
            </a:r>
            <a:r>
              <a:rPr lang="en-GB" i="1" dirty="0" smtClean="0"/>
              <a:t>The </a:t>
            </a:r>
            <a:r>
              <a:rPr lang="en-GB" i="1" dirty="0"/>
              <a:t>best model would be an innovative support process, that is not interventionist. </a:t>
            </a:r>
            <a:r>
              <a:rPr lang="en-GB" i="1" dirty="0" err="1" smtClean="0"/>
              <a:t>Inventya</a:t>
            </a:r>
            <a:r>
              <a:rPr lang="en-GB" i="1" dirty="0"/>
              <a:t> </a:t>
            </a:r>
            <a:r>
              <a:rPr lang="en-GB" i="1" dirty="0" smtClean="0"/>
              <a:t>good.</a:t>
            </a:r>
          </a:p>
        </p:txBody>
      </p:sp>
      <p:sp>
        <p:nvSpPr>
          <p:cNvPr id="3" name="Title 1">
            <a:extLst>
              <a:ext uri="{FF2B5EF4-FFF2-40B4-BE49-F238E27FC236}">
                <a16:creationId xmlns:a16="http://schemas.microsoft.com/office/drawing/2014/main" id="{83017187-223A-8E44-806D-10F2FD8F089B}"/>
              </a:ext>
            </a:extLst>
          </p:cNvPr>
          <p:cNvSpPr txBox="1">
            <a:spLocks/>
          </p:cNvSpPr>
          <p:nvPr/>
        </p:nvSpPr>
        <p:spPr>
          <a:xfrm>
            <a:off x="477078" y="386705"/>
            <a:ext cx="8870122" cy="8946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kern="1200">
                <a:solidFill>
                  <a:schemeClr val="tx1"/>
                </a:solidFill>
                <a:latin typeface="+mj-lt"/>
                <a:ea typeface="+mj-ea"/>
                <a:cs typeface="+mj-cs"/>
              </a:defRPr>
            </a:lvl1pPr>
          </a:lstStyle>
          <a:p>
            <a:r>
              <a:rPr lang="en-US" sz="3600" b="1" dirty="0" smtClean="0">
                <a:solidFill>
                  <a:srgbClr val="B81880"/>
                </a:solidFill>
              </a:rPr>
              <a:t>SME Qualitative Survey</a:t>
            </a:r>
            <a:endParaRPr lang="en-US" sz="3600" b="1" dirty="0">
              <a:solidFill>
                <a:srgbClr val="B81880"/>
              </a:solidFill>
            </a:endParaRPr>
          </a:p>
        </p:txBody>
      </p:sp>
    </p:spTree>
    <p:extLst>
      <p:ext uri="{BB962C8B-B14F-4D97-AF65-F5344CB8AC3E}">
        <p14:creationId xmlns:p14="http://schemas.microsoft.com/office/powerpoint/2010/main" val="240740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3017187-223A-8E44-806D-10F2FD8F089B}"/>
              </a:ext>
            </a:extLst>
          </p:cNvPr>
          <p:cNvSpPr txBox="1">
            <a:spLocks/>
          </p:cNvSpPr>
          <p:nvPr/>
        </p:nvSpPr>
        <p:spPr>
          <a:xfrm>
            <a:off x="477078" y="386705"/>
            <a:ext cx="8870122" cy="8946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kern="1200">
                <a:solidFill>
                  <a:schemeClr val="tx1"/>
                </a:solidFill>
                <a:latin typeface="+mj-lt"/>
                <a:ea typeface="+mj-ea"/>
                <a:cs typeface="+mj-cs"/>
              </a:defRPr>
            </a:lvl1pPr>
          </a:lstStyle>
          <a:p>
            <a:r>
              <a:rPr lang="en-US" sz="3600" b="1" dirty="0" smtClean="0">
                <a:solidFill>
                  <a:srgbClr val="B81880"/>
                </a:solidFill>
              </a:rPr>
              <a:t>SME Qualitative Survey….</a:t>
            </a:r>
            <a:r>
              <a:rPr lang="en-US" sz="3600" b="1" dirty="0" err="1" smtClean="0">
                <a:solidFill>
                  <a:srgbClr val="B81880"/>
                </a:solidFill>
              </a:rPr>
              <a:t>contd</a:t>
            </a:r>
            <a:endParaRPr lang="en-US" sz="3600" b="1" dirty="0">
              <a:solidFill>
                <a:srgbClr val="B81880"/>
              </a:solidFill>
            </a:endParaRPr>
          </a:p>
        </p:txBody>
      </p:sp>
      <p:sp>
        <p:nvSpPr>
          <p:cNvPr id="4" name="Rectangle 3"/>
          <p:cNvSpPr/>
          <p:nvPr/>
        </p:nvSpPr>
        <p:spPr>
          <a:xfrm>
            <a:off x="692727" y="1368706"/>
            <a:ext cx="10945091" cy="4801314"/>
          </a:xfrm>
          <a:prstGeom prst="rect">
            <a:avLst/>
          </a:prstGeom>
        </p:spPr>
        <p:txBody>
          <a:bodyPr wrap="square">
            <a:spAutoFit/>
          </a:bodyPr>
          <a:lstStyle/>
          <a:p>
            <a:pPr lvl="0">
              <a:spcAft>
                <a:spcPts val="0"/>
              </a:spcAft>
              <a:tabLst>
                <a:tab pos="457200" algn="l"/>
              </a:tabLst>
            </a:pPr>
            <a:r>
              <a:rPr lang="en-GB" b="1" dirty="0">
                <a:ea typeface="Times New Roman" panose="02020603050405020304" pitchFamily="18" charset="0"/>
              </a:rPr>
              <a:t>In your view what specific aspects of clean growth technology does your company or </a:t>
            </a:r>
            <a:r>
              <a:rPr lang="en-GB" b="1" dirty="0" smtClean="0">
                <a:ea typeface="Times New Roman" panose="02020603050405020304" pitchFamily="18" charset="0"/>
              </a:rPr>
              <a:t>(</a:t>
            </a:r>
            <a:r>
              <a:rPr lang="en-GB" b="1" i="1" dirty="0" smtClean="0">
                <a:ea typeface="Times New Roman" panose="02020603050405020304" pitchFamily="18" charset="0"/>
              </a:rPr>
              <a:t>Lancashire….</a:t>
            </a:r>
            <a:r>
              <a:rPr lang="en-GB" b="1" dirty="0" smtClean="0">
                <a:ea typeface="Times New Roman" panose="02020603050405020304" pitchFamily="18" charset="0"/>
              </a:rPr>
              <a:t>) </a:t>
            </a:r>
            <a:r>
              <a:rPr lang="en-GB" b="1" dirty="0">
                <a:ea typeface="Times New Roman" panose="02020603050405020304" pitchFamily="18" charset="0"/>
              </a:rPr>
              <a:t>have strengths in, or should focus on, if we wanted to develop a world leading edge in our area? </a:t>
            </a:r>
            <a:endParaRPr lang="en-GB" b="1" dirty="0">
              <a:ea typeface="Calibri" panose="020F0502020204030204" pitchFamily="34" charset="0"/>
            </a:endParaRPr>
          </a:p>
          <a:p>
            <a:pPr>
              <a:spcAft>
                <a:spcPts val="0"/>
              </a:spcAft>
            </a:pPr>
            <a:r>
              <a:rPr lang="en-GB" dirty="0">
                <a:ea typeface="Calibri" panose="020F0502020204030204" pitchFamily="34" charset="0"/>
              </a:rPr>
              <a:t> </a:t>
            </a:r>
          </a:p>
          <a:p>
            <a:pPr>
              <a:spcAft>
                <a:spcPts val="0"/>
              </a:spcAft>
            </a:pPr>
            <a:r>
              <a:rPr lang="en-GB" i="1" dirty="0">
                <a:ea typeface="Calibri" panose="020F0502020204030204" pitchFamily="34" charset="0"/>
              </a:rPr>
              <a:t>We’re pretty weak compared to London and South </a:t>
            </a:r>
            <a:r>
              <a:rPr lang="en-GB" i="1" dirty="0" smtClean="0">
                <a:ea typeface="Calibri" panose="020F0502020204030204" pitchFamily="34" charset="0"/>
              </a:rPr>
              <a:t>East. Electric </a:t>
            </a:r>
            <a:r>
              <a:rPr lang="en-GB" i="1" dirty="0">
                <a:ea typeface="Calibri" panose="020F0502020204030204" pitchFamily="34" charset="0"/>
              </a:rPr>
              <a:t>vehicle tech </a:t>
            </a:r>
            <a:r>
              <a:rPr lang="en-GB" i="1" dirty="0" smtClean="0">
                <a:ea typeface="Calibri" panose="020F0502020204030204" pitchFamily="34" charset="0"/>
              </a:rPr>
              <a:t>– a few into this. Smart Energy. Marine </a:t>
            </a:r>
            <a:r>
              <a:rPr lang="en-GB" i="1" dirty="0">
                <a:ea typeface="Calibri" panose="020F0502020204030204" pitchFamily="34" charset="0"/>
              </a:rPr>
              <a:t>Tech – Lots in Lancaster and around Morecambe </a:t>
            </a:r>
            <a:r>
              <a:rPr lang="en-GB" i="1" dirty="0" smtClean="0">
                <a:ea typeface="Calibri" panose="020F0502020204030204" pitchFamily="34" charset="0"/>
              </a:rPr>
              <a:t>Bay. Hydrogen. Nuclear.</a:t>
            </a:r>
            <a:endParaRPr lang="en-GB" i="1" dirty="0">
              <a:ea typeface="Calibri" panose="020F0502020204030204" pitchFamily="34" charset="0"/>
            </a:endParaRPr>
          </a:p>
          <a:p>
            <a:pPr>
              <a:spcAft>
                <a:spcPts val="0"/>
              </a:spcAft>
            </a:pPr>
            <a:r>
              <a:rPr lang="en-GB" dirty="0">
                <a:ea typeface="Calibri" panose="020F0502020204030204" pitchFamily="34" charset="0"/>
              </a:rPr>
              <a:t>  </a:t>
            </a:r>
          </a:p>
          <a:p>
            <a:pPr lvl="0">
              <a:spcAft>
                <a:spcPts val="0"/>
              </a:spcAft>
              <a:tabLst>
                <a:tab pos="457200" algn="l"/>
              </a:tabLst>
            </a:pPr>
            <a:r>
              <a:rPr lang="en-GB" b="1" dirty="0">
                <a:ea typeface="Times New Roman" panose="02020603050405020304" pitchFamily="18" charset="0"/>
              </a:rPr>
              <a:t>Have you innovated with Corporate and University partners and have you any lessons learned on those projects that the LEP could influence to ensure more impactful delivery models?</a:t>
            </a:r>
            <a:endParaRPr lang="en-GB" b="1" dirty="0">
              <a:ea typeface="Calibri" panose="020F0502020204030204" pitchFamily="34" charset="0"/>
            </a:endParaRPr>
          </a:p>
          <a:p>
            <a:pPr>
              <a:spcAft>
                <a:spcPts val="0"/>
              </a:spcAft>
            </a:pPr>
            <a:endParaRPr lang="en-GB" dirty="0" smtClean="0">
              <a:ea typeface="Calibri" panose="020F0502020204030204" pitchFamily="34" charset="0"/>
            </a:endParaRPr>
          </a:p>
          <a:p>
            <a:pPr>
              <a:spcAft>
                <a:spcPts val="0"/>
              </a:spcAft>
            </a:pPr>
            <a:r>
              <a:rPr lang="en-GB" i="1" dirty="0" smtClean="0">
                <a:ea typeface="Calibri" panose="020F0502020204030204" pitchFamily="34" charset="0"/>
              </a:rPr>
              <a:t>Collaboration </a:t>
            </a:r>
            <a:r>
              <a:rPr lang="en-GB" i="1" dirty="0">
                <a:ea typeface="Calibri" panose="020F0502020204030204" pitchFamily="34" charset="0"/>
              </a:rPr>
              <a:t>with other companies – large or small – and academics can be very rewarding. </a:t>
            </a:r>
            <a:r>
              <a:rPr lang="en-GB" i="1" dirty="0" smtClean="0">
                <a:ea typeface="Calibri" panose="020F0502020204030204" pitchFamily="34" charset="0"/>
              </a:rPr>
              <a:t>Can </a:t>
            </a:r>
            <a:r>
              <a:rPr lang="en-GB" i="1" dirty="0">
                <a:ea typeface="Calibri" panose="020F0502020204030204" pitchFamily="34" charset="0"/>
              </a:rPr>
              <a:t>lead to challenges if the partners don’t move as quickly as each other. One project was virtually a 50/50 project but we diverted at the end as the other party couldn’t </a:t>
            </a:r>
            <a:r>
              <a:rPr lang="en-GB" i="1" dirty="0" smtClean="0">
                <a:ea typeface="Calibri" panose="020F0502020204030204" pitchFamily="34" charset="0"/>
              </a:rPr>
              <a:t>deliver. Hydrogen </a:t>
            </a:r>
            <a:r>
              <a:rPr lang="en-GB" i="1" dirty="0" err="1" smtClean="0">
                <a:ea typeface="Calibri" panose="020F0502020204030204" pitchFamily="34" charset="0"/>
              </a:rPr>
              <a:t>HyNet</a:t>
            </a:r>
            <a:r>
              <a:rPr lang="en-GB" i="1" dirty="0" smtClean="0">
                <a:ea typeface="Calibri" panose="020F0502020204030204" pitchFamily="34" charset="0"/>
              </a:rPr>
              <a:t> was good but didn’t happen. I </a:t>
            </a:r>
            <a:r>
              <a:rPr lang="en-GB" i="1" dirty="0">
                <a:ea typeface="Calibri" panose="020F0502020204030204" pitchFamily="34" charset="0"/>
              </a:rPr>
              <a:t>think there is a case for large scale projects with </a:t>
            </a:r>
            <a:r>
              <a:rPr lang="en-GB" i="1" dirty="0" err="1">
                <a:ea typeface="Calibri" panose="020F0502020204030204" pitchFamily="34" charset="0"/>
              </a:rPr>
              <a:t>workstreams</a:t>
            </a:r>
            <a:r>
              <a:rPr lang="en-GB" i="1" dirty="0">
                <a:ea typeface="Calibri" panose="020F0502020204030204" pitchFamily="34" charset="0"/>
              </a:rPr>
              <a:t> </a:t>
            </a:r>
            <a:r>
              <a:rPr lang="en-GB" i="1" dirty="0" smtClean="0">
                <a:ea typeface="Calibri" panose="020F0502020204030204" pitchFamily="34" charset="0"/>
              </a:rPr>
              <a:t>beneath. Finding </a:t>
            </a:r>
            <a:r>
              <a:rPr lang="en-GB" i="1" dirty="0">
                <a:ea typeface="Calibri" panose="020F0502020204030204" pitchFamily="34" charset="0"/>
              </a:rPr>
              <a:t>large corporate leads that then bring in companies beneath them and even get companies to relocate here to support projects as they scale could deliver all kinds of benefits.  There is a big opportunity for a clean growth for a logistics and supply chain cluster that could bring together logistics firms, hauliers, delivery companies, ecommerce, manufacturers, tech companies and more to look at decarbonising transport.</a:t>
            </a:r>
            <a:endParaRPr lang="en-GB" i="1" dirty="0"/>
          </a:p>
        </p:txBody>
      </p:sp>
    </p:spTree>
    <p:extLst>
      <p:ext uri="{BB962C8B-B14F-4D97-AF65-F5344CB8AC3E}">
        <p14:creationId xmlns:p14="http://schemas.microsoft.com/office/powerpoint/2010/main" val="2483067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627" y="899821"/>
            <a:ext cx="5349270" cy="5250193"/>
          </a:xfrm>
          <a:prstGeom prst="rect">
            <a:avLst/>
          </a:prstGeom>
        </p:spPr>
      </p:pic>
      <p:sp>
        <p:nvSpPr>
          <p:cNvPr id="4" name="Oval 3"/>
          <p:cNvSpPr/>
          <p:nvPr/>
        </p:nvSpPr>
        <p:spPr>
          <a:xfrm>
            <a:off x="2450327" y="2749323"/>
            <a:ext cx="262394" cy="27829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634665" y="2673987"/>
            <a:ext cx="1447137" cy="369332"/>
          </a:xfrm>
          <a:prstGeom prst="rect">
            <a:avLst/>
          </a:prstGeom>
          <a:noFill/>
        </p:spPr>
        <p:txBody>
          <a:bodyPr wrap="square" rtlCol="0">
            <a:spAutoFit/>
          </a:bodyPr>
          <a:lstStyle/>
          <a:p>
            <a:r>
              <a:rPr lang="en-GB" dirty="0" smtClean="0">
                <a:solidFill>
                  <a:schemeClr val="accent2"/>
                </a:solidFill>
              </a:rPr>
              <a:t>Cumbria Hub</a:t>
            </a:r>
            <a:endParaRPr lang="en-GB" dirty="0">
              <a:solidFill>
                <a:schemeClr val="accent2"/>
              </a:solidFill>
            </a:endParaRPr>
          </a:p>
        </p:txBody>
      </p:sp>
      <p:sp>
        <p:nvSpPr>
          <p:cNvPr id="6" name="Oval 5"/>
          <p:cNvSpPr/>
          <p:nvPr/>
        </p:nvSpPr>
        <p:spPr>
          <a:xfrm>
            <a:off x="2982905" y="3842265"/>
            <a:ext cx="262394" cy="27829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201693" y="3771107"/>
            <a:ext cx="1447137" cy="369332"/>
          </a:xfrm>
          <a:prstGeom prst="rect">
            <a:avLst/>
          </a:prstGeom>
          <a:noFill/>
        </p:spPr>
        <p:txBody>
          <a:bodyPr wrap="square" rtlCol="0">
            <a:spAutoFit/>
          </a:bodyPr>
          <a:lstStyle/>
          <a:p>
            <a:r>
              <a:rPr lang="en-GB" dirty="0" smtClean="0">
                <a:solidFill>
                  <a:schemeClr val="accent2"/>
                </a:solidFill>
              </a:rPr>
              <a:t>Lancs Hub</a:t>
            </a:r>
            <a:endParaRPr lang="en-GB" dirty="0">
              <a:solidFill>
                <a:schemeClr val="accent2"/>
              </a:solidFill>
            </a:endParaRPr>
          </a:p>
        </p:txBody>
      </p:sp>
      <p:sp>
        <p:nvSpPr>
          <p:cNvPr id="8" name="Oval 7"/>
          <p:cNvSpPr/>
          <p:nvPr/>
        </p:nvSpPr>
        <p:spPr>
          <a:xfrm>
            <a:off x="2743333" y="4984143"/>
            <a:ext cx="262394" cy="27829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962121" y="4893106"/>
            <a:ext cx="1447137" cy="369332"/>
          </a:xfrm>
          <a:prstGeom prst="rect">
            <a:avLst/>
          </a:prstGeom>
          <a:noFill/>
        </p:spPr>
        <p:txBody>
          <a:bodyPr wrap="square" rtlCol="0">
            <a:spAutoFit/>
          </a:bodyPr>
          <a:lstStyle/>
          <a:p>
            <a:r>
              <a:rPr lang="en-GB" dirty="0" smtClean="0">
                <a:solidFill>
                  <a:schemeClr val="accent2"/>
                </a:solidFill>
              </a:rPr>
              <a:t>Cheshire Hub</a:t>
            </a:r>
            <a:endParaRPr lang="en-GB" dirty="0">
              <a:solidFill>
                <a:schemeClr val="accent2"/>
              </a:solidFill>
            </a:endParaRPr>
          </a:p>
        </p:txBody>
      </p:sp>
      <p:graphicFrame>
        <p:nvGraphicFramePr>
          <p:cNvPr id="10" name="Diagram 9"/>
          <p:cNvGraphicFramePr/>
          <p:nvPr>
            <p:extLst>
              <p:ext uri="{D42A27DB-BD31-4B8C-83A1-F6EECF244321}">
                <p14:modId xmlns:p14="http://schemas.microsoft.com/office/powerpoint/2010/main" val="632189608"/>
              </p:ext>
            </p:extLst>
          </p:nvPr>
        </p:nvGraphicFramePr>
        <p:xfrm>
          <a:off x="6818685" y="706169"/>
          <a:ext cx="493334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ounded Rectangle 10"/>
          <p:cNvSpPr/>
          <p:nvPr/>
        </p:nvSpPr>
        <p:spPr>
          <a:xfrm>
            <a:off x="9872380" y="2718103"/>
            <a:ext cx="1269209" cy="4293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Industrial Professors</a:t>
            </a:r>
            <a:endParaRPr lang="en-GB" sz="1400" dirty="0"/>
          </a:p>
        </p:txBody>
      </p:sp>
      <p:sp>
        <p:nvSpPr>
          <p:cNvPr id="12" name="TextBox 11"/>
          <p:cNvSpPr txBox="1"/>
          <p:nvPr/>
        </p:nvSpPr>
        <p:spPr>
          <a:xfrm>
            <a:off x="10967353" y="2415814"/>
            <a:ext cx="588623" cy="369332"/>
          </a:xfrm>
          <a:prstGeom prst="rect">
            <a:avLst/>
          </a:prstGeom>
          <a:noFill/>
        </p:spPr>
        <p:txBody>
          <a:bodyPr wrap="none" rtlCol="0">
            <a:spAutoFit/>
          </a:bodyPr>
          <a:lstStyle/>
          <a:p>
            <a:r>
              <a:rPr lang="en-GB" dirty="0" smtClean="0">
                <a:solidFill>
                  <a:schemeClr val="bg1"/>
                </a:solidFill>
              </a:rPr>
              <a:t>HEIs</a:t>
            </a:r>
            <a:endParaRPr lang="en-GB" dirty="0">
              <a:solidFill>
                <a:schemeClr val="bg1"/>
              </a:solidFill>
            </a:endParaRPr>
          </a:p>
        </p:txBody>
      </p:sp>
      <p:sp>
        <p:nvSpPr>
          <p:cNvPr id="14" name="Oval 13"/>
          <p:cNvSpPr/>
          <p:nvPr/>
        </p:nvSpPr>
        <p:spPr>
          <a:xfrm>
            <a:off x="7820839" y="2866485"/>
            <a:ext cx="655010" cy="70409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TextBox 14"/>
          <p:cNvSpPr txBox="1"/>
          <p:nvPr/>
        </p:nvSpPr>
        <p:spPr>
          <a:xfrm>
            <a:off x="7875557" y="3046773"/>
            <a:ext cx="513282" cy="369332"/>
          </a:xfrm>
          <a:prstGeom prst="rect">
            <a:avLst/>
          </a:prstGeom>
          <a:noFill/>
        </p:spPr>
        <p:txBody>
          <a:bodyPr wrap="none" rtlCol="0">
            <a:spAutoFit/>
          </a:bodyPr>
          <a:lstStyle/>
          <a:p>
            <a:r>
              <a:rPr lang="en-GB" dirty="0" smtClean="0">
                <a:solidFill>
                  <a:schemeClr val="bg1"/>
                </a:solidFill>
              </a:rPr>
              <a:t>LEP</a:t>
            </a:r>
            <a:endParaRPr lang="en-GB" dirty="0">
              <a:solidFill>
                <a:schemeClr val="bg1"/>
              </a:solidFill>
            </a:endParaRPr>
          </a:p>
        </p:txBody>
      </p:sp>
      <p:sp>
        <p:nvSpPr>
          <p:cNvPr id="13" name="Rounded Rectangle 12"/>
          <p:cNvSpPr/>
          <p:nvPr/>
        </p:nvSpPr>
        <p:spPr>
          <a:xfrm>
            <a:off x="8258415" y="2718102"/>
            <a:ext cx="1269209" cy="4293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IDEs</a:t>
            </a:r>
            <a:endParaRPr lang="en-GB" sz="1400" dirty="0"/>
          </a:p>
        </p:txBody>
      </p:sp>
      <p:sp>
        <p:nvSpPr>
          <p:cNvPr id="16" name="Rounded Rectangle 15"/>
          <p:cNvSpPr/>
          <p:nvPr/>
        </p:nvSpPr>
        <p:spPr>
          <a:xfrm>
            <a:off x="9125621" y="4040587"/>
            <a:ext cx="1269209" cy="4293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Investment </a:t>
            </a:r>
            <a:r>
              <a:rPr lang="en-GB" sz="1400" dirty="0" smtClean="0"/>
              <a:t>Partners</a:t>
            </a:r>
            <a:endParaRPr lang="en-GB" sz="1400" dirty="0"/>
          </a:p>
        </p:txBody>
      </p:sp>
      <p:sp>
        <p:nvSpPr>
          <p:cNvPr id="17" name="Oval 16"/>
          <p:cNvSpPr/>
          <p:nvPr/>
        </p:nvSpPr>
        <p:spPr>
          <a:xfrm>
            <a:off x="10187119" y="4234041"/>
            <a:ext cx="655010" cy="70409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cxnSp>
        <p:nvCxnSpPr>
          <p:cNvPr id="19" name="Straight Connector 18"/>
          <p:cNvCxnSpPr/>
          <p:nvPr/>
        </p:nvCxnSpPr>
        <p:spPr>
          <a:xfrm flipV="1">
            <a:off x="8148344" y="3816626"/>
            <a:ext cx="1128876" cy="12379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9358685" y="2040058"/>
            <a:ext cx="317643" cy="98719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9615535" y="1381237"/>
            <a:ext cx="331547" cy="818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818686" y="5534108"/>
            <a:ext cx="615784" cy="206734"/>
          </a:xfrm>
          <a:prstGeom prst="line">
            <a:avLst/>
          </a:prstGeom>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72380" y="590039"/>
            <a:ext cx="1686183" cy="1395187"/>
          </a:xfrm>
          <a:prstGeom prst="rect">
            <a:avLst/>
          </a:prstGeom>
        </p:spPr>
      </p:pic>
      <p:sp>
        <p:nvSpPr>
          <p:cNvPr id="42" name="Title 1">
            <a:extLst>
              <a:ext uri="{FF2B5EF4-FFF2-40B4-BE49-F238E27FC236}">
                <a16:creationId xmlns:a16="http://schemas.microsoft.com/office/drawing/2014/main" id="{83017187-223A-8E44-806D-10F2FD8F089B}"/>
              </a:ext>
            </a:extLst>
          </p:cNvPr>
          <p:cNvSpPr txBox="1">
            <a:spLocks/>
          </p:cNvSpPr>
          <p:nvPr/>
        </p:nvSpPr>
        <p:spPr>
          <a:xfrm>
            <a:off x="628153" y="142717"/>
            <a:ext cx="7068709" cy="8946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kern="1200">
                <a:solidFill>
                  <a:schemeClr val="tx1"/>
                </a:solidFill>
                <a:latin typeface="+mj-lt"/>
                <a:ea typeface="+mj-ea"/>
                <a:cs typeface="+mj-cs"/>
              </a:defRPr>
            </a:lvl1pPr>
          </a:lstStyle>
          <a:p>
            <a:r>
              <a:rPr lang="en-US" sz="3200" b="1" dirty="0" smtClean="0">
                <a:solidFill>
                  <a:srgbClr val="B81880"/>
                </a:solidFill>
              </a:rPr>
              <a:t>Clean Growth Regional Accelerator </a:t>
            </a:r>
            <a:r>
              <a:rPr lang="en-US" sz="3200" b="1" dirty="0" smtClean="0">
                <a:solidFill>
                  <a:srgbClr val="B81880"/>
                </a:solidFill>
              </a:rPr>
              <a:t>Hubs</a:t>
            </a:r>
            <a:endParaRPr lang="en-US" sz="3200" b="1" dirty="0">
              <a:solidFill>
                <a:srgbClr val="B81880"/>
              </a:solidFill>
            </a:endParaRPr>
          </a:p>
        </p:txBody>
      </p:sp>
      <p:sp>
        <p:nvSpPr>
          <p:cNvPr id="23" name="TextBox 22"/>
          <p:cNvSpPr txBox="1"/>
          <p:nvPr/>
        </p:nvSpPr>
        <p:spPr>
          <a:xfrm>
            <a:off x="10228125" y="4392941"/>
            <a:ext cx="557717" cy="369332"/>
          </a:xfrm>
          <a:prstGeom prst="rect">
            <a:avLst/>
          </a:prstGeom>
          <a:noFill/>
        </p:spPr>
        <p:txBody>
          <a:bodyPr wrap="none" rtlCol="0">
            <a:spAutoFit/>
          </a:bodyPr>
          <a:lstStyle/>
          <a:p>
            <a:r>
              <a:rPr lang="en-GB" dirty="0" smtClean="0">
                <a:solidFill>
                  <a:schemeClr val="bg1"/>
                </a:solidFill>
              </a:rPr>
              <a:t>CGF</a:t>
            </a:r>
            <a:endParaRPr lang="en-GB" dirty="0">
              <a:solidFill>
                <a:schemeClr val="bg1"/>
              </a:solidFill>
            </a:endParaRPr>
          </a:p>
        </p:txBody>
      </p:sp>
    </p:spTree>
    <p:extLst>
      <p:ext uri="{BB962C8B-B14F-4D97-AF65-F5344CB8AC3E}">
        <p14:creationId xmlns:p14="http://schemas.microsoft.com/office/powerpoint/2010/main" val="1217417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17187-223A-8E44-806D-10F2FD8F089B}"/>
              </a:ext>
            </a:extLst>
          </p:cNvPr>
          <p:cNvSpPr txBox="1">
            <a:spLocks/>
          </p:cNvSpPr>
          <p:nvPr/>
        </p:nvSpPr>
        <p:spPr>
          <a:xfrm>
            <a:off x="687785" y="2837757"/>
            <a:ext cx="5446644" cy="8946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kern="1200">
                <a:solidFill>
                  <a:schemeClr val="tx1"/>
                </a:solidFill>
                <a:latin typeface="+mj-lt"/>
                <a:ea typeface="+mj-ea"/>
                <a:cs typeface="+mj-cs"/>
              </a:defRPr>
            </a:lvl1pPr>
          </a:lstStyle>
          <a:p>
            <a:r>
              <a:rPr lang="en-US" sz="3600" b="1" dirty="0" smtClean="0">
                <a:solidFill>
                  <a:srgbClr val="B81880"/>
                </a:solidFill>
              </a:rPr>
              <a:t>Actions/Recommendations</a:t>
            </a:r>
            <a:endParaRPr lang="en-US" sz="3600" b="1" dirty="0">
              <a:solidFill>
                <a:srgbClr val="B81880"/>
              </a:solidFill>
            </a:endParaRPr>
          </a:p>
        </p:txBody>
      </p:sp>
      <p:sp>
        <p:nvSpPr>
          <p:cNvPr id="3" name="TextBox 2"/>
          <p:cNvSpPr txBox="1"/>
          <p:nvPr/>
        </p:nvSpPr>
        <p:spPr>
          <a:xfrm>
            <a:off x="828138" y="1256208"/>
            <a:ext cx="10440225" cy="1569660"/>
          </a:xfrm>
          <a:prstGeom prst="rect">
            <a:avLst/>
          </a:prstGeom>
          <a:noFill/>
        </p:spPr>
        <p:txBody>
          <a:bodyPr wrap="square" rtlCol="0">
            <a:spAutoFit/>
          </a:bodyPr>
          <a:lstStyle/>
          <a:p>
            <a:r>
              <a:rPr lang="en-GB" sz="2400" i="1" dirty="0"/>
              <a:t>Connecting the synergies across the wider economic geography of the three LEP areas, to benefit SMEs working on ‘clean growth innovation’ located in presently dispersed clusters, accelerating their sales and growth, and increasing external investment for business growth and carbon reduction.</a:t>
            </a:r>
            <a:endParaRPr lang="en-GB" sz="2400" i="1" dirty="0" smtClean="0"/>
          </a:p>
        </p:txBody>
      </p:sp>
      <p:grpSp>
        <p:nvGrpSpPr>
          <p:cNvPr id="4" name="Group 3"/>
          <p:cNvGrpSpPr/>
          <p:nvPr/>
        </p:nvGrpSpPr>
        <p:grpSpPr>
          <a:xfrm>
            <a:off x="820110" y="5055301"/>
            <a:ext cx="10341888" cy="1322434"/>
            <a:chOff x="820110" y="5055301"/>
            <a:chExt cx="10341888" cy="1322434"/>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110" y="5208436"/>
              <a:ext cx="1016641" cy="104129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485" y="5383287"/>
              <a:ext cx="1952211" cy="66646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4431" y="5055301"/>
              <a:ext cx="1324057" cy="132243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6520" y="5349755"/>
              <a:ext cx="2705478" cy="733527"/>
            </a:xfrm>
            <a:prstGeom prst="rect">
              <a:avLst/>
            </a:prstGeom>
          </p:spPr>
        </p:pic>
      </p:grpSp>
      <p:sp>
        <p:nvSpPr>
          <p:cNvPr id="9" name="Title 1">
            <a:extLst>
              <a:ext uri="{FF2B5EF4-FFF2-40B4-BE49-F238E27FC236}">
                <a16:creationId xmlns:a16="http://schemas.microsoft.com/office/drawing/2014/main" id="{83017187-223A-8E44-806D-10F2FD8F089B}"/>
              </a:ext>
            </a:extLst>
          </p:cNvPr>
          <p:cNvSpPr txBox="1">
            <a:spLocks/>
          </p:cNvSpPr>
          <p:nvPr/>
        </p:nvSpPr>
        <p:spPr>
          <a:xfrm>
            <a:off x="687785" y="455189"/>
            <a:ext cx="5446644" cy="8946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kern="1200">
                <a:solidFill>
                  <a:schemeClr val="tx1"/>
                </a:solidFill>
                <a:latin typeface="+mj-lt"/>
                <a:ea typeface="+mj-ea"/>
                <a:cs typeface="+mj-cs"/>
              </a:defRPr>
            </a:lvl1pPr>
          </a:lstStyle>
          <a:p>
            <a:r>
              <a:rPr lang="en-US" sz="3600" b="1" dirty="0" smtClean="0">
                <a:solidFill>
                  <a:srgbClr val="B81880"/>
                </a:solidFill>
              </a:rPr>
              <a:t>Must-Win Battle</a:t>
            </a:r>
            <a:endParaRPr lang="en-US" sz="3600" b="1" dirty="0">
              <a:solidFill>
                <a:srgbClr val="B81880"/>
              </a:solidFill>
            </a:endParaRPr>
          </a:p>
        </p:txBody>
      </p:sp>
      <p:sp>
        <p:nvSpPr>
          <p:cNvPr id="10" name="TextBox 9"/>
          <p:cNvSpPr txBox="1"/>
          <p:nvPr/>
        </p:nvSpPr>
        <p:spPr>
          <a:xfrm>
            <a:off x="828139" y="3667164"/>
            <a:ext cx="10612581"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More detailed analysis of Quantitative survey and follow up on specifics</a:t>
            </a:r>
          </a:p>
          <a:p>
            <a:pPr marL="285750" indent="-285750">
              <a:buFont typeface="Arial" panose="020B0604020202020204" pitchFamily="34" charset="0"/>
              <a:buChar char="•"/>
            </a:pPr>
            <a:r>
              <a:rPr lang="en-GB" sz="2400" dirty="0" smtClean="0"/>
              <a:t>Presentation to MIT Workshop 2 and utilisation of their model for next stages</a:t>
            </a:r>
          </a:p>
          <a:p>
            <a:pPr marL="285750" indent="-285750">
              <a:buFont typeface="Arial" panose="020B0604020202020204" pitchFamily="34" charset="0"/>
              <a:buChar char="•"/>
            </a:pPr>
            <a:r>
              <a:rPr lang="en-GB" sz="2400" dirty="0" smtClean="0"/>
              <a:t>Discussions with partners for potential Hubs and alignment with NP aims</a:t>
            </a:r>
            <a:endParaRPr lang="en-GB" sz="2400" b="1" i="1" dirty="0"/>
          </a:p>
        </p:txBody>
      </p:sp>
    </p:spTree>
    <p:extLst>
      <p:ext uri="{BB962C8B-B14F-4D97-AF65-F5344CB8AC3E}">
        <p14:creationId xmlns:p14="http://schemas.microsoft.com/office/powerpoint/2010/main" val="2268397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defTabSz="457200">
              <a:defRPr/>
            </a:pPr>
            <a:fld id="{80F47BA7-7C7A-EC4C-8E30-AA7AAE7BA353}" type="slidenum">
              <a:rPr lang="en-US">
                <a:solidFill>
                  <a:srgbClr val="7B7C7E"/>
                </a:solidFill>
                <a:latin typeface="Arial" panose="020B0604020202020204"/>
              </a:rPr>
              <a:pPr defTabSz="457200">
                <a:defRPr/>
              </a:pPr>
              <a:t>2</a:t>
            </a:fld>
            <a:endParaRPr lang="en-US" dirty="0">
              <a:solidFill>
                <a:srgbClr val="7B7C7E"/>
              </a:solidFill>
              <a:latin typeface="Arial" panose="020B0604020202020204"/>
            </a:endParaRPr>
          </a:p>
        </p:txBody>
      </p:sp>
      <p:sp>
        <p:nvSpPr>
          <p:cNvPr id="9" name="Text Placeholder 8">
            <a:extLst>
              <a:ext uri="{FF2B5EF4-FFF2-40B4-BE49-F238E27FC236}">
                <a16:creationId xmlns:a16="http://schemas.microsoft.com/office/drawing/2014/main" id="{96DD0839-65DC-234F-B2B7-35F74872F85F}"/>
              </a:ext>
            </a:extLst>
          </p:cNvPr>
          <p:cNvSpPr>
            <a:spLocks noGrp="1"/>
          </p:cNvSpPr>
          <p:nvPr>
            <p:ph type="body" sz="quarter" idx="10"/>
          </p:nvPr>
        </p:nvSpPr>
        <p:spPr>
          <a:xfrm>
            <a:off x="581891" y="1459082"/>
            <a:ext cx="9652000" cy="4867828"/>
          </a:xfrm>
        </p:spPr>
        <p:txBody>
          <a:bodyPr>
            <a:normAutofit fontScale="92500" lnSpcReduction="10000"/>
          </a:bodyPr>
          <a:lstStyle/>
          <a:p>
            <a:r>
              <a:rPr lang="en-US" sz="2200" b="1" dirty="0" smtClean="0"/>
              <a:t>A Team from the 3 LEPs, Astra Zeneca(</a:t>
            </a:r>
            <a:r>
              <a:rPr lang="en-US" sz="2200" b="1" dirty="0" err="1" smtClean="0"/>
              <a:t>BioHub</a:t>
            </a:r>
            <a:r>
              <a:rPr lang="en-US" sz="2200" b="1" dirty="0" smtClean="0"/>
              <a:t>), Sellafield, FW Capital, Innovate UK, Lancaster University and two SMEs, </a:t>
            </a:r>
            <a:r>
              <a:rPr lang="en-US" sz="2200" b="1" dirty="0" err="1" smtClean="0"/>
              <a:t>Portswigger</a:t>
            </a:r>
            <a:r>
              <a:rPr lang="en-US" sz="2200" b="1" dirty="0" smtClean="0"/>
              <a:t> Ltd and Cows &amp; Co Ltd represent a variety of sectors and stakeholder groups</a:t>
            </a:r>
            <a:r>
              <a:rPr lang="en-US" sz="2200" b="1" dirty="0" smtClean="0"/>
              <a:t>.</a:t>
            </a:r>
          </a:p>
          <a:p>
            <a:endParaRPr lang="en-US" sz="900" b="1" dirty="0" smtClean="0"/>
          </a:p>
          <a:p>
            <a:pPr marL="800100" lvl="1" indent="-342900">
              <a:buFont typeface="Arial" panose="020B0604020202020204" pitchFamily="34" charset="0"/>
              <a:buChar char="•"/>
            </a:pPr>
            <a:r>
              <a:rPr lang="en-US" sz="2200" dirty="0" smtClean="0"/>
              <a:t>Identifying </a:t>
            </a:r>
            <a:r>
              <a:rPr lang="en-US" sz="2200" dirty="0"/>
              <a:t>synergies across the three </a:t>
            </a:r>
            <a:r>
              <a:rPr lang="en-US" sz="2200" dirty="0" smtClean="0"/>
              <a:t>LEPs and examining </a:t>
            </a:r>
            <a:r>
              <a:rPr lang="en-US" sz="2200" dirty="0" smtClean="0"/>
              <a:t>data to build </a:t>
            </a:r>
            <a:r>
              <a:rPr lang="en-US" sz="2200" dirty="0" smtClean="0"/>
              <a:t>on </a:t>
            </a:r>
            <a:r>
              <a:rPr lang="en-US" sz="2200" dirty="0" smtClean="0"/>
              <a:t>capabilities/opportunities </a:t>
            </a:r>
            <a:r>
              <a:rPr lang="en-US" sz="2200" dirty="0" smtClean="0"/>
              <a:t>from strategic work to </a:t>
            </a:r>
            <a:r>
              <a:rPr lang="en-US" sz="2200" dirty="0" smtClean="0"/>
              <a:t>date (LIS’/SEPs)</a:t>
            </a:r>
          </a:p>
          <a:p>
            <a:pPr marL="800100" lvl="1" indent="-342900">
              <a:buFont typeface="Arial" panose="020B0604020202020204" pitchFamily="34" charset="0"/>
              <a:buChar char="•"/>
            </a:pPr>
            <a:r>
              <a:rPr lang="en-US" sz="2200" dirty="0" smtClean="0"/>
              <a:t>Addressing </a:t>
            </a:r>
            <a:r>
              <a:rPr lang="en-US" sz="2200" dirty="0" smtClean="0"/>
              <a:t>issues around risk capital and support for high growth companies of the </a:t>
            </a:r>
            <a:r>
              <a:rPr lang="en-US" sz="2200" dirty="0" smtClean="0"/>
              <a:t>future to define </a:t>
            </a:r>
            <a:r>
              <a:rPr lang="en-US" sz="2200" dirty="0" smtClean="0"/>
              <a:t>the “Must Win Battle</a:t>
            </a:r>
            <a:r>
              <a:rPr lang="en-US" sz="2200" dirty="0" smtClean="0"/>
              <a:t>”</a:t>
            </a:r>
          </a:p>
          <a:p>
            <a:r>
              <a:rPr lang="en-GB" sz="2200" b="1" dirty="0"/>
              <a:t>At the first MIT run workshop the Team considered the sub-regions specialisations and comparative advantage and identified two related areas for further work as follows:</a:t>
            </a:r>
          </a:p>
          <a:p>
            <a:endParaRPr lang="en-GB" sz="900" dirty="0"/>
          </a:p>
          <a:p>
            <a:pPr marL="800100" lvl="1" indent="-342900">
              <a:buFont typeface="Arial" panose="020B0604020202020204" pitchFamily="34" charset="0"/>
              <a:buChar char="•"/>
            </a:pPr>
            <a:r>
              <a:rPr lang="en-GB" sz="2200" dirty="0"/>
              <a:t>To focus on support for </a:t>
            </a:r>
            <a:r>
              <a:rPr lang="en-US" sz="2200" dirty="0"/>
              <a:t>Clean Growth as uniting our capabilities with opportunities enhanced by more in depth analysis of business needs and specific areas of focus within Clean Growth and how it might be delivered at scale across the LEPs. </a:t>
            </a:r>
          </a:p>
          <a:p>
            <a:pPr marL="800100" lvl="1" indent="-342900">
              <a:buFont typeface="Arial" panose="020B0604020202020204" pitchFamily="34" charset="0"/>
              <a:buChar char="•"/>
            </a:pPr>
            <a:r>
              <a:rPr lang="en-GB" sz="2200" dirty="0"/>
              <a:t>To consider the financing of entrepreneurs engaged in realising Clean Growth - the team conceptualised an idea for a novel investment </a:t>
            </a:r>
            <a:r>
              <a:rPr lang="en-GB" sz="2200" dirty="0" smtClean="0"/>
              <a:t>vehicle/partnership model.</a:t>
            </a:r>
            <a:endParaRPr lang="en-US" sz="2200" dirty="0" smtClean="0"/>
          </a:p>
          <a:p>
            <a:endParaRPr lang="en-US" sz="2400" dirty="0"/>
          </a:p>
        </p:txBody>
      </p:sp>
      <p:sp>
        <p:nvSpPr>
          <p:cNvPr id="10" name="TextBox 9">
            <a:extLst>
              <a:ext uri="{FF2B5EF4-FFF2-40B4-BE49-F238E27FC236}">
                <a16:creationId xmlns:a16="http://schemas.microsoft.com/office/drawing/2014/main" id="{2FB2EC49-05F8-0B4F-B2BC-6B9A77A67305}"/>
              </a:ext>
            </a:extLst>
          </p:cNvPr>
          <p:cNvSpPr txBox="1"/>
          <p:nvPr/>
        </p:nvSpPr>
        <p:spPr>
          <a:xfrm>
            <a:off x="1524000" y="0"/>
            <a:ext cx="2933700" cy="369332"/>
          </a:xfrm>
          <a:prstGeom prst="rect">
            <a:avLst/>
          </a:prstGeom>
          <a:solidFill>
            <a:schemeClr val="bg1">
              <a:alpha val="75000"/>
            </a:schemeClr>
          </a:solidFill>
        </p:spPr>
        <p:txBody>
          <a:bodyPr wrap="square" rtlCol="0">
            <a:spAutoFit/>
          </a:bodyPr>
          <a:lstStyle/>
          <a:p>
            <a:endParaRPr lang="en-US" dirty="0"/>
          </a:p>
        </p:txBody>
      </p:sp>
      <p:sp>
        <p:nvSpPr>
          <p:cNvPr id="12" name="Title 1">
            <a:extLst>
              <a:ext uri="{FF2B5EF4-FFF2-40B4-BE49-F238E27FC236}">
                <a16:creationId xmlns:a16="http://schemas.microsoft.com/office/drawing/2014/main" id="{83017187-223A-8E44-806D-10F2FD8F089B}"/>
              </a:ext>
            </a:extLst>
          </p:cNvPr>
          <p:cNvSpPr txBox="1">
            <a:spLocks/>
          </p:cNvSpPr>
          <p:nvPr/>
        </p:nvSpPr>
        <p:spPr>
          <a:xfrm>
            <a:off x="429838" y="420703"/>
            <a:ext cx="7021250" cy="8946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kern="1200">
                <a:solidFill>
                  <a:schemeClr val="tx1"/>
                </a:solidFill>
                <a:latin typeface="+mj-lt"/>
                <a:ea typeface="+mj-ea"/>
                <a:cs typeface="+mj-cs"/>
              </a:defRPr>
            </a:lvl1pPr>
          </a:lstStyle>
          <a:p>
            <a:r>
              <a:rPr lang="en-US" sz="3600" b="1" dirty="0" smtClean="0">
                <a:solidFill>
                  <a:srgbClr val="B81880"/>
                </a:solidFill>
              </a:rPr>
              <a:t>NW Team and our REAP Objectives</a:t>
            </a:r>
            <a:endParaRPr lang="en-US" sz="3600" b="1" dirty="0">
              <a:solidFill>
                <a:srgbClr val="B81880"/>
              </a:solidFill>
            </a:endParaRPr>
          </a:p>
        </p:txBody>
      </p:sp>
      <p:sp>
        <p:nvSpPr>
          <p:cNvPr id="2" name="TextBox 1"/>
          <p:cNvSpPr txBox="1"/>
          <p:nvPr/>
        </p:nvSpPr>
        <p:spPr>
          <a:xfrm>
            <a:off x="1767155" y="1633307"/>
            <a:ext cx="184731" cy="369332"/>
          </a:xfrm>
          <a:prstGeom prst="rect">
            <a:avLst/>
          </a:prstGeom>
          <a:noFill/>
        </p:spPr>
        <p:txBody>
          <a:bodyPr wrap="none" rtlCol="0">
            <a:spAutoFit/>
          </a:bodyPr>
          <a:lstStyle/>
          <a:p>
            <a:endParaRPr lang="en-GB" dirty="0"/>
          </a:p>
        </p:txBody>
      </p:sp>
      <p:sp>
        <p:nvSpPr>
          <p:cNvPr id="6" name="TextBox 5"/>
          <p:cNvSpPr txBox="1"/>
          <p:nvPr/>
        </p:nvSpPr>
        <p:spPr>
          <a:xfrm>
            <a:off x="1839074" y="5363110"/>
            <a:ext cx="184731" cy="369332"/>
          </a:xfrm>
          <a:prstGeom prst="rect">
            <a:avLst/>
          </a:prstGeom>
          <a:noFill/>
        </p:spPr>
        <p:txBody>
          <a:bodyPr wrap="none" rtlCol="0">
            <a:spAutoFit/>
          </a:bodyPr>
          <a:lstStyle/>
          <a:p>
            <a:endParaRPr lang="en-GB" dirty="0"/>
          </a:p>
        </p:txBody>
      </p:sp>
      <p:sp>
        <p:nvSpPr>
          <p:cNvPr id="3" name="TextBox 2"/>
          <p:cNvSpPr txBox="1"/>
          <p:nvPr/>
        </p:nvSpPr>
        <p:spPr>
          <a:xfrm>
            <a:off x="6000108" y="5260369"/>
            <a:ext cx="184731" cy="369332"/>
          </a:xfrm>
          <a:prstGeom prst="rect">
            <a:avLst/>
          </a:prstGeom>
          <a:noFill/>
        </p:spPr>
        <p:txBody>
          <a:bodyPr wrap="none" rtlCol="0">
            <a:spAutoFit/>
          </a:bodyPr>
          <a:lstStyle/>
          <a:p>
            <a:endParaRPr lang="en-GB"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7902" y="410060"/>
            <a:ext cx="2306621" cy="1764471"/>
          </a:xfrm>
          <a:prstGeom prst="rect">
            <a:avLst/>
          </a:prstGeom>
        </p:spPr>
      </p:pic>
    </p:spTree>
    <p:extLst>
      <p:ext uri="{BB962C8B-B14F-4D97-AF65-F5344CB8AC3E}">
        <p14:creationId xmlns:p14="http://schemas.microsoft.com/office/powerpoint/2010/main" val="3341754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defTabSz="457200">
              <a:defRPr/>
            </a:pPr>
            <a:fld id="{80F47BA7-7C7A-EC4C-8E30-AA7AAE7BA353}" type="slidenum">
              <a:rPr lang="en-US">
                <a:solidFill>
                  <a:srgbClr val="7B7C7E"/>
                </a:solidFill>
                <a:latin typeface="Arial" panose="020B0604020202020204"/>
              </a:rPr>
              <a:pPr defTabSz="457200">
                <a:defRPr/>
              </a:pPr>
              <a:t>3</a:t>
            </a:fld>
            <a:endParaRPr lang="en-US" dirty="0">
              <a:solidFill>
                <a:srgbClr val="7B7C7E"/>
              </a:solidFill>
              <a:latin typeface="Arial" panose="020B0604020202020204"/>
            </a:endParaRPr>
          </a:p>
        </p:txBody>
      </p:sp>
      <p:sp>
        <p:nvSpPr>
          <p:cNvPr id="10" name="TextBox 9">
            <a:extLst>
              <a:ext uri="{FF2B5EF4-FFF2-40B4-BE49-F238E27FC236}">
                <a16:creationId xmlns:a16="http://schemas.microsoft.com/office/drawing/2014/main" id="{2FB2EC49-05F8-0B4F-B2BC-6B9A77A67305}"/>
              </a:ext>
            </a:extLst>
          </p:cNvPr>
          <p:cNvSpPr txBox="1"/>
          <p:nvPr/>
        </p:nvSpPr>
        <p:spPr>
          <a:xfrm>
            <a:off x="1524000" y="0"/>
            <a:ext cx="2933700" cy="369332"/>
          </a:xfrm>
          <a:prstGeom prst="rect">
            <a:avLst/>
          </a:prstGeom>
          <a:solidFill>
            <a:schemeClr val="bg1">
              <a:alpha val="75000"/>
            </a:schemeClr>
          </a:solidFill>
        </p:spPr>
        <p:txBody>
          <a:bodyPr wrap="square" rtlCol="0">
            <a:spAutoFit/>
          </a:bodyPr>
          <a:lstStyle/>
          <a:p>
            <a:endParaRPr lang="en-US" dirty="0"/>
          </a:p>
        </p:txBody>
      </p:sp>
      <p:sp>
        <p:nvSpPr>
          <p:cNvPr id="12" name="Title 1">
            <a:extLst>
              <a:ext uri="{FF2B5EF4-FFF2-40B4-BE49-F238E27FC236}">
                <a16:creationId xmlns:a16="http://schemas.microsoft.com/office/drawing/2014/main" id="{83017187-223A-8E44-806D-10F2FD8F089B}"/>
              </a:ext>
            </a:extLst>
          </p:cNvPr>
          <p:cNvSpPr txBox="1">
            <a:spLocks/>
          </p:cNvSpPr>
          <p:nvPr/>
        </p:nvSpPr>
        <p:spPr>
          <a:xfrm>
            <a:off x="855078" y="517892"/>
            <a:ext cx="11032123" cy="11898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kern="1200">
                <a:solidFill>
                  <a:schemeClr val="tx1"/>
                </a:solidFill>
                <a:latin typeface="+mj-lt"/>
                <a:ea typeface="+mj-ea"/>
                <a:cs typeface="+mj-cs"/>
              </a:defRPr>
            </a:lvl1pPr>
          </a:lstStyle>
          <a:p>
            <a:r>
              <a:rPr lang="en-US" sz="3600" b="1" dirty="0">
                <a:solidFill>
                  <a:srgbClr val="B81880"/>
                </a:solidFill>
              </a:rPr>
              <a:t>Regional Specialisation / Comparative </a:t>
            </a:r>
            <a:r>
              <a:rPr lang="en-US" sz="3600" b="1" dirty="0" smtClean="0">
                <a:solidFill>
                  <a:srgbClr val="B81880"/>
                </a:solidFill>
              </a:rPr>
              <a:t>Advantage</a:t>
            </a:r>
          </a:p>
          <a:p>
            <a:r>
              <a:rPr lang="en-US" sz="3200" dirty="0" smtClean="0">
                <a:solidFill>
                  <a:srgbClr val="B81880"/>
                </a:solidFill>
              </a:rPr>
              <a:t>Cheshire-Lancs-Cumbria</a:t>
            </a:r>
            <a:endParaRPr lang="en-US" sz="3200" dirty="0">
              <a:solidFill>
                <a:srgbClr val="B81880"/>
              </a:solidFill>
            </a:endParaRPr>
          </a:p>
        </p:txBody>
      </p:sp>
      <p:grpSp>
        <p:nvGrpSpPr>
          <p:cNvPr id="3" name="Group 2"/>
          <p:cNvGrpSpPr/>
          <p:nvPr/>
        </p:nvGrpSpPr>
        <p:grpSpPr>
          <a:xfrm>
            <a:off x="700823" y="1811522"/>
            <a:ext cx="6471200" cy="4469017"/>
            <a:chOff x="3751176" y="2160833"/>
            <a:chExt cx="6471200" cy="4469017"/>
          </a:xfrm>
        </p:grpSpPr>
        <p:sp>
          <p:nvSpPr>
            <p:cNvPr id="23" name="TextBox 22"/>
            <p:cNvSpPr txBox="1"/>
            <p:nvPr/>
          </p:nvSpPr>
          <p:spPr>
            <a:xfrm>
              <a:off x="5018417" y="2423272"/>
              <a:ext cx="5203959" cy="369332"/>
            </a:xfrm>
            <a:prstGeom prst="rect">
              <a:avLst/>
            </a:prstGeom>
            <a:noFill/>
          </p:spPr>
          <p:txBody>
            <a:bodyPr wrap="square" rtlCol="0">
              <a:spAutoFit/>
            </a:bodyPr>
            <a:lstStyle/>
            <a:p>
              <a:r>
                <a:rPr lang="en-GB" dirty="0"/>
                <a:t>Manufacturing – Aerospace, Automotive &amp; Maritime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3389" y="2160833"/>
              <a:ext cx="857466" cy="64942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4198" y="3606490"/>
              <a:ext cx="549610" cy="568164"/>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1054" y="4222117"/>
              <a:ext cx="655898" cy="699303"/>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7081" y="2928109"/>
              <a:ext cx="550080" cy="568164"/>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5945" y="5015179"/>
              <a:ext cx="472355" cy="499298"/>
            </a:xfrm>
            <a:prstGeom prst="rect">
              <a:avLst/>
            </a:prstGeom>
          </p:spPr>
        </p:pic>
        <p:sp>
          <p:nvSpPr>
            <p:cNvPr id="24" name="TextBox 23"/>
            <p:cNvSpPr txBox="1"/>
            <p:nvPr/>
          </p:nvSpPr>
          <p:spPr>
            <a:xfrm>
              <a:off x="5018417" y="3027525"/>
              <a:ext cx="4172673" cy="369332"/>
            </a:xfrm>
            <a:prstGeom prst="rect">
              <a:avLst/>
            </a:prstGeom>
            <a:noFill/>
          </p:spPr>
          <p:txBody>
            <a:bodyPr wrap="square" rtlCol="0">
              <a:spAutoFit/>
            </a:bodyPr>
            <a:lstStyle/>
            <a:p>
              <a:r>
                <a:rPr lang="en-GB" dirty="0"/>
                <a:t>Petroleum, Chemicals &amp; Materials</a:t>
              </a:r>
            </a:p>
          </p:txBody>
        </p:sp>
        <p:sp>
          <p:nvSpPr>
            <p:cNvPr id="25" name="TextBox 24"/>
            <p:cNvSpPr txBox="1"/>
            <p:nvPr/>
          </p:nvSpPr>
          <p:spPr>
            <a:xfrm>
              <a:off x="5018417" y="3705906"/>
              <a:ext cx="4172673" cy="369332"/>
            </a:xfrm>
            <a:prstGeom prst="rect">
              <a:avLst/>
            </a:prstGeom>
            <a:noFill/>
          </p:spPr>
          <p:txBody>
            <a:bodyPr wrap="square" rtlCol="0">
              <a:spAutoFit/>
            </a:bodyPr>
            <a:lstStyle/>
            <a:p>
              <a:r>
                <a:rPr lang="en-GB" dirty="0"/>
                <a:t>Energy – </a:t>
              </a:r>
              <a:r>
                <a:rPr lang="en-GB" dirty="0" smtClean="0"/>
                <a:t>Nuclear, Wind, Hydrogen</a:t>
              </a:r>
              <a:endParaRPr lang="en-GB" dirty="0"/>
            </a:p>
          </p:txBody>
        </p:sp>
        <p:sp>
          <p:nvSpPr>
            <p:cNvPr id="26" name="TextBox 25"/>
            <p:cNvSpPr txBox="1"/>
            <p:nvPr/>
          </p:nvSpPr>
          <p:spPr>
            <a:xfrm>
              <a:off x="5018416" y="4384287"/>
              <a:ext cx="4172673" cy="369332"/>
            </a:xfrm>
            <a:prstGeom prst="rect">
              <a:avLst/>
            </a:prstGeom>
            <a:noFill/>
          </p:spPr>
          <p:txBody>
            <a:bodyPr wrap="square" rtlCol="0">
              <a:spAutoFit/>
            </a:bodyPr>
            <a:lstStyle/>
            <a:p>
              <a:r>
                <a:rPr lang="en-GB" dirty="0"/>
                <a:t>Education, Science &amp; </a:t>
              </a:r>
              <a:r>
                <a:rPr lang="en-GB" dirty="0" smtClean="0"/>
                <a:t>Professional </a:t>
              </a:r>
              <a:r>
                <a:rPr lang="en-GB" dirty="0"/>
                <a:t>Services</a:t>
              </a:r>
            </a:p>
          </p:txBody>
        </p:sp>
        <p:sp>
          <p:nvSpPr>
            <p:cNvPr id="27" name="TextBox 26"/>
            <p:cNvSpPr txBox="1"/>
            <p:nvPr/>
          </p:nvSpPr>
          <p:spPr>
            <a:xfrm>
              <a:off x="5018415" y="5119826"/>
              <a:ext cx="4793059" cy="369332"/>
            </a:xfrm>
            <a:prstGeom prst="rect">
              <a:avLst/>
            </a:prstGeom>
            <a:noFill/>
          </p:spPr>
          <p:txBody>
            <a:bodyPr wrap="square" rtlCol="0">
              <a:spAutoFit/>
            </a:bodyPr>
            <a:lstStyle/>
            <a:p>
              <a:r>
                <a:rPr lang="en-GB" dirty="0"/>
                <a:t>Health, Medicines Discovery &amp; Manufacture</a:t>
              </a:r>
            </a:p>
          </p:txBody>
        </p:sp>
        <p:sp>
          <p:nvSpPr>
            <p:cNvPr id="28" name="TextBox 27"/>
            <p:cNvSpPr txBox="1"/>
            <p:nvPr/>
          </p:nvSpPr>
          <p:spPr>
            <a:xfrm>
              <a:off x="5018417" y="5776736"/>
              <a:ext cx="4172673" cy="369332"/>
            </a:xfrm>
            <a:prstGeom prst="rect">
              <a:avLst/>
            </a:prstGeom>
            <a:noFill/>
          </p:spPr>
          <p:txBody>
            <a:bodyPr wrap="square" rtlCol="0">
              <a:spAutoFit/>
            </a:bodyPr>
            <a:lstStyle/>
            <a:p>
              <a:r>
                <a:rPr lang="en-GB" dirty="0" err="1"/>
                <a:t>Agri</a:t>
              </a:r>
              <a:r>
                <a:rPr lang="en-GB" dirty="0"/>
                <a:t>-Tech, Food, Natural Assets &amp; Tourism</a:t>
              </a:r>
            </a:p>
          </p:txBody>
        </p:sp>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51176" y="5487095"/>
              <a:ext cx="1267239" cy="1142755"/>
            </a:xfrm>
            <a:prstGeom prst="rect">
              <a:avLst/>
            </a:prstGeom>
          </p:spPr>
        </p:pic>
      </p:grpSp>
      <p:sp>
        <p:nvSpPr>
          <p:cNvPr id="2" name="TextBox 1"/>
          <p:cNvSpPr txBox="1"/>
          <p:nvPr/>
        </p:nvSpPr>
        <p:spPr>
          <a:xfrm>
            <a:off x="7351877" y="1506875"/>
            <a:ext cx="4264908" cy="452431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dirty="0" smtClean="0"/>
              <a:t>Trends and Drivers - Cross-Sectoral Missions</a:t>
            </a:r>
          </a:p>
          <a:p>
            <a:endParaRPr lang="en-GB" dirty="0"/>
          </a:p>
          <a:p>
            <a:r>
              <a:rPr lang="en-GB" dirty="0" smtClean="0"/>
              <a:t>Accelerated Global Trends post C-19</a:t>
            </a:r>
          </a:p>
          <a:p>
            <a:r>
              <a:rPr lang="en-GB" dirty="0" smtClean="0"/>
              <a:t>Resource Efficiency &amp; Resilience</a:t>
            </a:r>
          </a:p>
          <a:p>
            <a:pPr marL="285750" indent="-285750">
              <a:buFont typeface="Arial" panose="020B0604020202020204" pitchFamily="34" charset="0"/>
              <a:buChar char="•"/>
            </a:pPr>
            <a:r>
              <a:rPr lang="en-GB" dirty="0" err="1" smtClean="0"/>
              <a:t>Digitilisation</a:t>
            </a:r>
            <a:endParaRPr lang="en-GB" dirty="0" smtClean="0"/>
          </a:p>
          <a:p>
            <a:pPr marL="285750" indent="-285750">
              <a:buFont typeface="Arial" panose="020B0604020202020204" pitchFamily="34" charset="0"/>
              <a:buChar char="•"/>
            </a:pPr>
            <a:r>
              <a:rPr lang="en-GB" dirty="0" smtClean="0"/>
              <a:t>Decarbonisation</a:t>
            </a:r>
          </a:p>
          <a:p>
            <a:pPr marL="285750" indent="-285750">
              <a:buFont typeface="Arial" panose="020B0604020202020204" pitchFamily="34" charset="0"/>
              <a:buChar char="•"/>
            </a:pPr>
            <a:r>
              <a:rPr lang="en-GB" dirty="0" smtClean="0"/>
              <a:t>Re-shoring</a:t>
            </a:r>
          </a:p>
          <a:p>
            <a:pPr marL="285750" indent="-285750">
              <a:buFont typeface="Arial" panose="020B0604020202020204" pitchFamily="34" charset="0"/>
              <a:buChar char="•"/>
            </a:pPr>
            <a:r>
              <a:rPr lang="en-GB" dirty="0" smtClean="0"/>
              <a:t>Accelerated Innovation</a:t>
            </a:r>
          </a:p>
          <a:p>
            <a:pPr marL="285750" indent="-285750">
              <a:buFont typeface="Arial" panose="020B0604020202020204" pitchFamily="34" charset="0"/>
              <a:buChar char="•"/>
            </a:pPr>
            <a:endParaRPr lang="en-GB" dirty="0"/>
          </a:p>
          <a:p>
            <a:r>
              <a:rPr lang="en-GB" dirty="0" smtClean="0"/>
              <a:t>Problem Definitions</a:t>
            </a:r>
          </a:p>
          <a:p>
            <a:pPr marL="285750" indent="-285750">
              <a:buFont typeface="Arial" panose="020B0604020202020204" pitchFamily="34" charset="0"/>
              <a:buChar char="•"/>
            </a:pPr>
            <a:r>
              <a:rPr lang="en-GB" dirty="0" smtClean="0"/>
              <a:t>Relative weakness in R&amp;D spend</a:t>
            </a:r>
          </a:p>
          <a:p>
            <a:pPr marL="285750" indent="-285750">
              <a:buFont typeface="Arial" panose="020B0604020202020204" pitchFamily="34" charset="0"/>
              <a:buChar char="•"/>
            </a:pPr>
            <a:r>
              <a:rPr lang="en-GB" dirty="0" smtClean="0"/>
              <a:t>Insufficient high growth businesses of the future</a:t>
            </a:r>
          </a:p>
          <a:p>
            <a:pPr marL="285750" indent="-285750">
              <a:buFont typeface="Arial" panose="020B0604020202020204" pitchFamily="34" charset="0"/>
              <a:buChar char="•"/>
            </a:pPr>
            <a:r>
              <a:rPr lang="en-GB" dirty="0" smtClean="0"/>
              <a:t>Disparate response to key opportunities</a:t>
            </a:r>
          </a:p>
          <a:p>
            <a:pPr marL="285750" indent="-285750">
              <a:buFont typeface="Arial" panose="020B0604020202020204" pitchFamily="34" charset="0"/>
              <a:buChar char="•"/>
            </a:pPr>
            <a:r>
              <a:rPr lang="en-GB" dirty="0" smtClean="0"/>
              <a:t>Clean Growth urgency for change across </a:t>
            </a:r>
            <a:r>
              <a:rPr lang="en-GB" dirty="0" smtClean="0"/>
              <a:t>all sectors</a:t>
            </a:r>
            <a:endParaRPr lang="en-GB" dirty="0"/>
          </a:p>
        </p:txBody>
      </p:sp>
    </p:spTree>
    <p:extLst>
      <p:ext uri="{BB962C8B-B14F-4D97-AF65-F5344CB8AC3E}">
        <p14:creationId xmlns:p14="http://schemas.microsoft.com/office/powerpoint/2010/main" val="4117335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8254" y="1214911"/>
            <a:ext cx="9915275" cy="5201424"/>
          </a:xfrm>
          <a:prstGeom prst="rect">
            <a:avLst/>
          </a:prstGeom>
          <a:noFill/>
        </p:spPr>
        <p:txBody>
          <a:bodyPr wrap="square" rtlCol="0">
            <a:spAutoFit/>
          </a:bodyPr>
          <a:lstStyle/>
          <a:p>
            <a:r>
              <a:rPr lang="en-GB" dirty="0" smtClean="0"/>
              <a:t>Research and initial stakeholder engagement involved the Centre for Global Eco-Innovation (CGEI), Lancaster University Management School (LUMS) and FW Capital Ltd (who manage investments within the Northern Powerhouse Fund) to scope the issues around the Investment Vehicle and Clean Growth model. The findings were as follows:</a:t>
            </a:r>
          </a:p>
          <a:p>
            <a:endParaRPr lang="en-GB" sz="800" dirty="0" smtClean="0"/>
          </a:p>
          <a:p>
            <a:pPr marL="285750" indent="-285750">
              <a:buFont typeface="Arial" panose="020B0604020202020204" pitchFamily="34" charset="0"/>
              <a:buChar char="•"/>
            </a:pPr>
            <a:r>
              <a:rPr lang="en-GB" dirty="0" smtClean="0"/>
              <a:t>The LEPs aims for the broader support model for clean growth businesses needs to be defined on the basis of the Science &amp; Innovation Audit (SIA) and partners operating at impactful regional and local scale</a:t>
            </a:r>
          </a:p>
          <a:p>
            <a:pPr marL="285750" indent="-285750">
              <a:buFont typeface="Arial" panose="020B0604020202020204" pitchFamily="34" charset="0"/>
              <a:buChar char="•"/>
            </a:pPr>
            <a:r>
              <a:rPr lang="en-GB" dirty="0" smtClean="0"/>
              <a:t>We need to know more about the numbers and characteristics of, potential Investee Companies and their problems with existing finance, the delivery models and what sort of projects we would wish to support.</a:t>
            </a:r>
          </a:p>
          <a:p>
            <a:pPr marL="285750" indent="-285750">
              <a:buFont typeface="Arial" panose="020B0604020202020204" pitchFamily="34" charset="0"/>
              <a:buChar char="•"/>
            </a:pPr>
            <a:r>
              <a:rPr lang="en-GB" dirty="0" smtClean="0"/>
              <a:t>Investors/Fund </a:t>
            </a:r>
            <a:r>
              <a:rPr lang="en-GB" dirty="0"/>
              <a:t>Managers like a broad geographical </a:t>
            </a:r>
            <a:r>
              <a:rPr lang="en-GB" dirty="0" smtClean="0"/>
              <a:t>scale and remit so </a:t>
            </a:r>
            <a:r>
              <a:rPr lang="en-GB" dirty="0"/>
              <a:t>they can seek out the best investment </a:t>
            </a:r>
            <a:r>
              <a:rPr lang="en-GB" dirty="0" smtClean="0"/>
              <a:t>opportunities/returns and an anchor investor fund size &amp; sector experience with cost effective legal structures.</a:t>
            </a:r>
          </a:p>
          <a:p>
            <a:pPr marL="285750" indent="-285750">
              <a:buFont typeface="Arial" panose="020B0604020202020204" pitchFamily="34" charset="0"/>
              <a:buChar char="•"/>
            </a:pPr>
            <a:r>
              <a:rPr lang="en-GB" dirty="0" smtClean="0"/>
              <a:t>Debt Funds rarely produce sufficient returns for private investors and equity investment would entail an </a:t>
            </a:r>
            <a:r>
              <a:rPr lang="en-GB" dirty="0"/>
              <a:t>exit </a:t>
            </a:r>
            <a:r>
              <a:rPr lang="en-GB" dirty="0" smtClean="0"/>
              <a:t>route selling </a:t>
            </a:r>
            <a:r>
              <a:rPr lang="en-GB" dirty="0"/>
              <a:t>the shares back to </a:t>
            </a:r>
            <a:r>
              <a:rPr lang="en-GB" dirty="0" smtClean="0"/>
              <a:t>management involving lower returns than trade sales.</a:t>
            </a:r>
          </a:p>
          <a:p>
            <a:endParaRPr lang="en-GB" dirty="0" smtClean="0"/>
          </a:p>
          <a:p>
            <a:pPr algn="ctr"/>
            <a:r>
              <a:rPr lang="en-GB" b="1" dirty="0" smtClean="0"/>
              <a:t>Therefore a scheme needs to have a </a:t>
            </a:r>
            <a:r>
              <a:rPr lang="en-GB" b="1" dirty="0" err="1" smtClean="0"/>
              <a:t>Govt</a:t>
            </a:r>
            <a:r>
              <a:rPr lang="en-GB" b="1" dirty="0" smtClean="0"/>
              <a:t> partner and the emphasis would be an Accelerator or deployment programme supporting existing Fund/s</a:t>
            </a:r>
          </a:p>
        </p:txBody>
      </p:sp>
      <p:sp>
        <p:nvSpPr>
          <p:cNvPr id="3" name="Title 1">
            <a:extLst>
              <a:ext uri="{FF2B5EF4-FFF2-40B4-BE49-F238E27FC236}">
                <a16:creationId xmlns:a16="http://schemas.microsoft.com/office/drawing/2014/main" id="{83017187-223A-8E44-806D-10F2FD8F089B}"/>
              </a:ext>
            </a:extLst>
          </p:cNvPr>
          <p:cNvSpPr txBox="1">
            <a:spLocks/>
          </p:cNvSpPr>
          <p:nvPr/>
        </p:nvSpPr>
        <p:spPr>
          <a:xfrm>
            <a:off x="543369" y="320268"/>
            <a:ext cx="7258878" cy="8946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kern="1200">
                <a:solidFill>
                  <a:schemeClr val="tx1"/>
                </a:solidFill>
                <a:latin typeface="+mj-lt"/>
                <a:ea typeface="+mj-ea"/>
                <a:cs typeface="+mj-cs"/>
              </a:defRPr>
            </a:lvl1pPr>
          </a:lstStyle>
          <a:p>
            <a:r>
              <a:rPr lang="en-US" sz="3600" b="1" dirty="0" smtClean="0">
                <a:solidFill>
                  <a:srgbClr val="B81880"/>
                </a:solidFill>
              </a:rPr>
              <a:t>Initial </a:t>
            </a:r>
            <a:r>
              <a:rPr lang="en-US" sz="3600" b="1" dirty="0">
                <a:solidFill>
                  <a:srgbClr val="B81880"/>
                </a:solidFill>
              </a:rPr>
              <a:t>S</a:t>
            </a:r>
            <a:r>
              <a:rPr lang="en-US" sz="3600" b="1" dirty="0" smtClean="0">
                <a:solidFill>
                  <a:srgbClr val="B81880"/>
                </a:solidFill>
              </a:rPr>
              <a:t>takeholder Feedback</a:t>
            </a:r>
            <a:endParaRPr lang="en-US" sz="3600" b="1" dirty="0">
              <a:solidFill>
                <a:srgbClr val="B81880"/>
              </a:solidFill>
            </a:endParaRPr>
          </a:p>
        </p:txBody>
      </p:sp>
    </p:spTree>
    <p:extLst>
      <p:ext uri="{BB962C8B-B14F-4D97-AF65-F5344CB8AC3E}">
        <p14:creationId xmlns:p14="http://schemas.microsoft.com/office/powerpoint/2010/main" val="3531936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857498076"/>
              </p:ext>
            </p:extLst>
          </p:nvPr>
        </p:nvGraphicFramePr>
        <p:xfrm>
          <a:off x="278295" y="140393"/>
          <a:ext cx="11763017" cy="6610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660334" y="3245539"/>
            <a:ext cx="2941546" cy="307777"/>
          </a:xfrm>
          <a:prstGeom prst="rect">
            <a:avLst/>
          </a:prstGeom>
          <a:solidFill>
            <a:schemeClr val="accent1">
              <a:lumMod val="40000"/>
              <a:lumOff val="60000"/>
            </a:schemeClr>
          </a:solidFill>
        </p:spPr>
        <p:txBody>
          <a:bodyPr wrap="square" rtlCol="0">
            <a:spAutoFit/>
          </a:bodyPr>
          <a:lstStyle/>
          <a:p>
            <a:r>
              <a:rPr lang="en-GB" sz="1400" dirty="0" smtClean="0"/>
              <a:t>Corporates, Key SMEs, Sector Bodies</a:t>
            </a:r>
            <a:endParaRPr lang="en-GB" sz="1400" dirty="0"/>
          </a:p>
        </p:txBody>
      </p:sp>
      <p:sp>
        <p:nvSpPr>
          <p:cNvPr id="7" name="TextBox 6"/>
          <p:cNvSpPr txBox="1"/>
          <p:nvPr/>
        </p:nvSpPr>
        <p:spPr>
          <a:xfrm>
            <a:off x="6754338" y="2778403"/>
            <a:ext cx="3646112" cy="307777"/>
          </a:xfrm>
          <a:prstGeom prst="rect">
            <a:avLst/>
          </a:prstGeom>
          <a:solidFill>
            <a:schemeClr val="accent1">
              <a:lumMod val="40000"/>
              <a:lumOff val="60000"/>
            </a:schemeClr>
          </a:solidFill>
        </p:spPr>
        <p:txBody>
          <a:bodyPr wrap="square" rtlCol="0">
            <a:spAutoFit/>
          </a:bodyPr>
          <a:lstStyle/>
          <a:p>
            <a:r>
              <a:rPr lang="en-GB" sz="1400" dirty="0" smtClean="0"/>
              <a:t>Intermediaries, Programmes, Research, Events</a:t>
            </a:r>
            <a:endParaRPr lang="en-GB" sz="1400" dirty="0"/>
          </a:p>
        </p:txBody>
      </p:sp>
      <p:sp>
        <p:nvSpPr>
          <p:cNvPr id="8" name="TextBox 7"/>
          <p:cNvSpPr txBox="1"/>
          <p:nvPr/>
        </p:nvSpPr>
        <p:spPr>
          <a:xfrm>
            <a:off x="3257731" y="3220628"/>
            <a:ext cx="2239766" cy="313861"/>
          </a:xfrm>
          <a:prstGeom prst="rect">
            <a:avLst/>
          </a:prstGeom>
          <a:solidFill>
            <a:schemeClr val="accent1">
              <a:lumMod val="40000"/>
              <a:lumOff val="60000"/>
            </a:schemeClr>
          </a:solidFill>
        </p:spPr>
        <p:txBody>
          <a:bodyPr wrap="square" rtlCol="0">
            <a:spAutoFit/>
          </a:bodyPr>
          <a:lstStyle/>
          <a:p>
            <a:pPr algn="r"/>
            <a:r>
              <a:rPr lang="en-GB" sz="1400" dirty="0" smtClean="0"/>
              <a:t>Finance, VC, Grants, Angels</a:t>
            </a:r>
            <a:endParaRPr lang="en-GB" sz="1400" dirty="0"/>
          </a:p>
        </p:txBody>
      </p:sp>
      <p:sp>
        <p:nvSpPr>
          <p:cNvPr id="9" name="TextBox 8"/>
          <p:cNvSpPr txBox="1"/>
          <p:nvPr/>
        </p:nvSpPr>
        <p:spPr>
          <a:xfrm>
            <a:off x="2398964" y="2787294"/>
            <a:ext cx="3035635" cy="307777"/>
          </a:xfrm>
          <a:prstGeom prst="rect">
            <a:avLst/>
          </a:prstGeom>
          <a:solidFill>
            <a:schemeClr val="accent1">
              <a:lumMod val="40000"/>
              <a:lumOff val="60000"/>
            </a:schemeClr>
          </a:solidFill>
        </p:spPr>
        <p:txBody>
          <a:bodyPr wrap="square" rtlCol="0">
            <a:spAutoFit/>
          </a:bodyPr>
          <a:lstStyle/>
          <a:p>
            <a:r>
              <a:rPr lang="en-GB" sz="1400" dirty="0" smtClean="0"/>
              <a:t>Sites, Assets, Hubs, Incubation Spaces</a:t>
            </a:r>
            <a:endParaRPr lang="en-GB" sz="1400" dirty="0"/>
          </a:p>
        </p:txBody>
      </p:sp>
      <p:sp>
        <p:nvSpPr>
          <p:cNvPr id="10" name="TextBox 9"/>
          <p:cNvSpPr txBox="1"/>
          <p:nvPr/>
        </p:nvSpPr>
        <p:spPr>
          <a:xfrm>
            <a:off x="6147408" y="140393"/>
            <a:ext cx="5390985" cy="276999"/>
          </a:xfrm>
          <a:prstGeom prst="rect">
            <a:avLst/>
          </a:prstGeom>
          <a:noFill/>
        </p:spPr>
        <p:txBody>
          <a:bodyPr wrap="square" rtlCol="0">
            <a:spAutoFit/>
          </a:bodyPr>
          <a:lstStyle/>
          <a:p>
            <a:r>
              <a:rPr lang="en-GB" sz="1200" dirty="0" smtClean="0"/>
              <a:t>CGEI </a:t>
            </a:r>
            <a:r>
              <a:rPr lang="en-GB" sz="1200" dirty="0" smtClean="0">
							</a:rPr>
              <a:t>–</a:t>
            </a:r>
            <a:r>
              <a:rPr lang="en-GB" sz="1200" dirty="0" smtClean="0"/>
              <a:t> Centre for Global Eco-Innovation </a:t>
            </a:r>
            <a:r>
              <a:rPr lang="en-GB" sz="1200" dirty="0" smtClean="0">
							</a:rPr>
              <a:t>http</a:t>
            </a:r>
            <a:r>
              <a:rPr lang="en-GB" sz="1200" dirty="0">
							</a:rPr>
              <a:t>://www.globalecoinnovation.org/</a:t>
            </a:r>
            <a:r>
              <a:rPr lang="en-GB" sz="1200" dirty="0" smtClean="0"/>
              <a:t> </a:t>
            </a:r>
            <a:endParaRPr lang="en-GB" sz="1200" dirty="0"/>
          </a:p>
        </p:txBody>
      </p:sp>
      <p:sp>
        <p:nvSpPr>
          <p:cNvPr id="11" name="TextBox 10"/>
          <p:cNvSpPr txBox="1"/>
          <p:nvPr/>
        </p:nvSpPr>
        <p:spPr>
          <a:xfrm>
            <a:off x="555646" y="414004"/>
            <a:ext cx="4061792" cy="369332"/>
          </a:xfrm>
          <a:prstGeom prst="rect">
            <a:avLst/>
          </a:prstGeom>
          <a:noFill/>
        </p:spPr>
        <p:txBody>
          <a:bodyPr wrap="square" rtlCol="0">
            <a:spAutoFit/>
          </a:bodyPr>
          <a:lstStyle/>
          <a:p>
            <a:r>
              <a:rPr lang="en-GB" sz="1200" dirty="0" smtClean="0"/>
              <a:t>InfoLab21 -</a:t>
            </a:r>
            <a:r>
              <a:rPr lang="en-GB" sz="1200" dirty="0">
							</a:rPr>
              <a:t> https://en.wikipedia.org/wiki/InfoLab21</a:t>
            </a:r>
            <a:r>
              <a:rPr lang="en-GB" sz="1200" dirty="0" smtClean="0"/>
              <a:t> </a:t>
            </a:r>
            <a:r>
              <a:rPr lang="en-GB" dirty="0" smtClean="0"/>
              <a:t> </a:t>
            </a:r>
            <a:endParaRPr lang="en-GB" dirty="0"/>
          </a:p>
        </p:txBody>
      </p:sp>
      <p:sp>
        <p:nvSpPr>
          <p:cNvPr id="15" name="TextBox 14"/>
          <p:cNvSpPr txBox="1"/>
          <p:nvPr/>
        </p:nvSpPr>
        <p:spPr>
          <a:xfrm>
            <a:off x="500470" y="3792451"/>
            <a:ext cx="4278864" cy="276999"/>
          </a:xfrm>
          <a:prstGeom prst="rect">
            <a:avLst/>
          </a:prstGeom>
          <a:noFill/>
        </p:spPr>
        <p:txBody>
          <a:bodyPr wrap="none" rtlCol="0">
            <a:spAutoFit/>
          </a:bodyPr>
          <a:lstStyle/>
          <a:p>
            <a:r>
              <a:rPr lang="en-GB" sz="1200" dirty="0" smtClean="0"/>
              <a:t>Northern Powerhouse Investment Fund - </a:t>
            </a:r>
            <a:r>
              <a:rPr lang="en-GB" sz="1200" dirty="0">
							</a:rPr>
              <a:t>https://www.npif.co.uk/</a:t>
            </a:r>
            <a:endParaRPr lang="en-GB" sz="1200" dirty="0"/>
          </a:p>
        </p:txBody>
      </p:sp>
      <p:sp>
        <p:nvSpPr>
          <p:cNvPr id="16" name="TextBox 15"/>
          <p:cNvSpPr txBox="1"/>
          <p:nvPr/>
        </p:nvSpPr>
        <p:spPr>
          <a:xfrm>
            <a:off x="6200346" y="4453483"/>
            <a:ext cx="4863576" cy="276999"/>
          </a:xfrm>
          <a:prstGeom prst="rect">
            <a:avLst/>
          </a:prstGeom>
          <a:noFill/>
        </p:spPr>
        <p:txBody>
          <a:bodyPr wrap="none" rtlCol="0">
            <a:spAutoFit/>
          </a:bodyPr>
          <a:lstStyle/>
          <a:p>
            <a:r>
              <a:rPr lang="en-GB" sz="1200" dirty="0" smtClean="0"/>
              <a:t>Sellafield Ltd - </a:t>
            </a:r>
            <a:r>
              <a:rPr lang="en-GB" sz="1200" dirty="0">
							</a:rPr>
              <a:t>https://www.gov.uk/government/organisations/sellafield-ltd</a:t>
            </a:r>
            <a:endParaRPr lang="en-GB" sz="1200" dirty="0"/>
          </a:p>
        </p:txBody>
      </p:sp>
      <p:sp>
        <p:nvSpPr>
          <p:cNvPr id="17" name="TextBox 16"/>
          <p:cNvSpPr txBox="1"/>
          <p:nvPr/>
        </p:nvSpPr>
        <p:spPr>
          <a:xfrm>
            <a:off x="6199025" y="3844861"/>
            <a:ext cx="5764142" cy="276999"/>
          </a:xfrm>
          <a:prstGeom prst="rect">
            <a:avLst/>
          </a:prstGeom>
          <a:noFill/>
        </p:spPr>
        <p:txBody>
          <a:bodyPr wrap="none" rtlCol="0">
            <a:spAutoFit/>
          </a:bodyPr>
          <a:lstStyle/>
          <a:p>
            <a:r>
              <a:rPr lang="en-GB" sz="1200" dirty="0" smtClean="0"/>
              <a:t>BAE Systems – Factory of the Future -</a:t>
            </a:r>
            <a:r>
              <a:rPr lang="en-GB" sz="1200" dirty="0">
							</a:rPr>
              <a:t> </a:t>
            </a:r>
            <a:r>
              <a:rPr lang="en-GB" sz="1100" dirty="0">
							</a:rPr>
              <a:t>https://www.baesystems.com/en/factory-of-the-future</a:t>
            </a:r>
            <a:r>
              <a:rPr lang="en-GB" sz="1100" dirty="0" smtClean="0"/>
              <a:t> </a:t>
            </a:r>
            <a:endParaRPr lang="en-GB" sz="1100" dirty="0"/>
          </a:p>
        </p:txBody>
      </p:sp>
      <p:sp>
        <p:nvSpPr>
          <p:cNvPr id="18" name="TextBox 17"/>
          <p:cNvSpPr txBox="1"/>
          <p:nvPr/>
        </p:nvSpPr>
        <p:spPr>
          <a:xfrm>
            <a:off x="6160402" y="285761"/>
            <a:ext cx="3004605" cy="276999"/>
          </a:xfrm>
          <a:prstGeom prst="rect">
            <a:avLst/>
          </a:prstGeom>
          <a:noFill/>
        </p:spPr>
        <p:txBody>
          <a:bodyPr wrap="none" rtlCol="0">
            <a:spAutoFit/>
          </a:bodyPr>
          <a:lstStyle/>
          <a:p>
            <a:r>
              <a:rPr lang="en-GB" sz="1200" dirty="0" smtClean="0"/>
              <a:t>LEC &amp; CEH -</a:t>
            </a:r>
            <a:r>
              <a:rPr lang="en-GB" sz="1200" dirty="0">
							</a:rPr>
              <a:t> https://www.lancaster.ac.uk/lec/</a:t>
            </a:r>
            <a:endParaRPr lang="en-GB" sz="1200" dirty="0"/>
          </a:p>
        </p:txBody>
      </p:sp>
      <p:sp>
        <p:nvSpPr>
          <p:cNvPr id="19" name="TextBox 18"/>
          <p:cNvSpPr txBox="1"/>
          <p:nvPr/>
        </p:nvSpPr>
        <p:spPr>
          <a:xfrm>
            <a:off x="6147408" y="457647"/>
            <a:ext cx="5384551" cy="276999"/>
          </a:xfrm>
          <a:prstGeom prst="rect">
            <a:avLst/>
          </a:prstGeom>
          <a:noFill/>
        </p:spPr>
        <p:txBody>
          <a:bodyPr wrap="none" rtlCol="0">
            <a:spAutoFit/>
          </a:bodyPr>
          <a:lstStyle/>
          <a:p>
            <a:r>
              <a:rPr lang="en-GB" sz="1200" dirty="0" smtClean="0"/>
              <a:t>CNPPA – Centre for National Parks &amp; Protected Areas - </a:t>
            </a:r>
            <a:r>
              <a:rPr lang="en-GB" sz="1200" dirty="0">
							</a:rPr>
              <a:t>https://www.cumbria.ac.uk/</a:t>
            </a:r>
            <a:endParaRPr lang="en-GB" sz="1200" dirty="0"/>
          </a:p>
        </p:txBody>
      </p:sp>
      <p:sp>
        <p:nvSpPr>
          <p:cNvPr id="20" name="TextBox 19"/>
          <p:cNvSpPr txBox="1"/>
          <p:nvPr/>
        </p:nvSpPr>
        <p:spPr>
          <a:xfrm>
            <a:off x="6154472" y="618174"/>
            <a:ext cx="4162806" cy="276999"/>
          </a:xfrm>
          <a:prstGeom prst="rect">
            <a:avLst/>
          </a:prstGeom>
          <a:noFill/>
        </p:spPr>
        <p:txBody>
          <a:bodyPr wrap="none" rtlCol="0">
            <a:spAutoFit/>
          </a:bodyPr>
          <a:lstStyle/>
          <a:p>
            <a:r>
              <a:rPr lang="en-GB" sz="1200" dirty="0" smtClean="0"/>
              <a:t>Lancashire Enterprise Partnership -</a:t>
            </a:r>
            <a:r>
              <a:rPr lang="en-GB" sz="1200" dirty="0">
							</a:rPr>
              <a:t> https://lancashirelep.co.uk/</a:t>
            </a:r>
            <a:r>
              <a:rPr lang="en-GB" sz="1200" dirty="0" smtClean="0"/>
              <a:t> </a:t>
            </a:r>
            <a:endParaRPr lang="en-GB" sz="1200" dirty="0"/>
          </a:p>
        </p:txBody>
      </p:sp>
      <p:sp>
        <p:nvSpPr>
          <p:cNvPr id="21" name="TextBox 20"/>
          <p:cNvSpPr txBox="1"/>
          <p:nvPr/>
        </p:nvSpPr>
        <p:spPr>
          <a:xfrm>
            <a:off x="6155755" y="774008"/>
            <a:ext cx="5057988" cy="276999"/>
          </a:xfrm>
          <a:prstGeom prst="rect">
            <a:avLst/>
          </a:prstGeom>
          <a:noFill/>
        </p:spPr>
        <p:txBody>
          <a:bodyPr wrap="none" rtlCol="0">
            <a:spAutoFit/>
          </a:bodyPr>
          <a:lstStyle/>
          <a:p>
            <a:r>
              <a:rPr lang="en-GB" sz="1200" dirty="0" smtClean="0"/>
              <a:t>Lancaster University Management School - </a:t>
            </a:r>
            <a:r>
              <a:rPr lang="en-GB" sz="1200" dirty="0">
							</a:rPr>
              <a:t>https://www.lancaster.ac.uk/lums/</a:t>
            </a:r>
            <a:endParaRPr lang="en-GB" sz="1200" dirty="0"/>
          </a:p>
        </p:txBody>
      </p:sp>
      <p:sp>
        <p:nvSpPr>
          <p:cNvPr id="22" name="TextBox 21"/>
          <p:cNvSpPr txBox="1"/>
          <p:nvPr/>
        </p:nvSpPr>
        <p:spPr>
          <a:xfrm>
            <a:off x="6154472" y="921397"/>
            <a:ext cx="4297267" cy="276999"/>
          </a:xfrm>
          <a:prstGeom prst="rect">
            <a:avLst/>
          </a:prstGeom>
          <a:noFill/>
        </p:spPr>
        <p:txBody>
          <a:bodyPr wrap="none" rtlCol="0">
            <a:spAutoFit/>
          </a:bodyPr>
          <a:lstStyle/>
          <a:p>
            <a:r>
              <a:rPr lang="en-GB" sz="1200" dirty="0" smtClean="0"/>
              <a:t>UCLan Centre for Waste Management – </a:t>
            </a:r>
            <a:r>
              <a:rPr lang="en-GB" sz="1200" dirty="0" smtClean="0">
							</a:rPr>
              <a:t>https://www.uclan.ac.uk/</a:t>
            </a:r>
            <a:r>
              <a:rPr lang="en-GB" sz="1200" dirty="0" smtClean="0"/>
              <a:t> </a:t>
            </a:r>
            <a:endParaRPr lang="en-GB" sz="1200" dirty="0"/>
          </a:p>
        </p:txBody>
      </p:sp>
      <p:sp>
        <p:nvSpPr>
          <p:cNvPr id="23" name="TextBox 22"/>
          <p:cNvSpPr txBox="1"/>
          <p:nvPr/>
        </p:nvSpPr>
        <p:spPr>
          <a:xfrm>
            <a:off x="6200346" y="4131786"/>
            <a:ext cx="5024517" cy="276999"/>
          </a:xfrm>
          <a:prstGeom prst="rect">
            <a:avLst/>
          </a:prstGeom>
          <a:noFill/>
        </p:spPr>
        <p:txBody>
          <a:bodyPr wrap="none" rtlCol="0">
            <a:spAutoFit/>
          </a:bodyPr>
          <a:lstStyle/>
          <a:p>
            <a:r>
              <a:rPr lang="en-GB" sz="1200" dirty="0" smtClean="0"/>
              <a:t>Westinghouse – Clean Energy Technology Park - </a:t>
            </a:r>
            <a:r>
              <a:rPr lang="en-GB" sz="1200" dirty="0">
							</a:rPr>
              <a:t>https://cetpspringfields.com/</a:t>
            </a:r>
            <a:endParaRPr lang="en-GB" sz="1200" dirty="0"/>
          </a:p>
        </p:txBody>
      </p:sp>
      <p:sp>
        <p:nvSpPr>
          <p:cNvPr id="25" name="TextBox 24"/>
          <p:cNvSpPr txBox="1"/>
          <p:nvPr/>
        </p:nvSpPr>
        <p:spPr>
          <a:xfrm>
            <a:off x="6200346" y="3985189"/>
            <a:ext cx="5560625" cy="276999"/>
          </a:xfrm>
          <a:prstGeom prst="rect">
            <a:avLst/>
          </a:prstGeom>
          <a:noFill/>
        </p:spPr>
        <p:txBody>
          <a:bodyPr wrap="none" rtlCol="0">
            <a:spAutoFit/>
          </a:bodyPr>
          <a:lstStyle/>
          <a:p>
            <a:r>
              <a:rPr lang="en-GB" sz="1200" dirty="0" smtClean="0"/>
              <a:t>CNW at Chemical Industries Association - </a:t>
            </a:r>
            <a:r>
              <a:rPr lang="en-GB" sz="1200" dirty="0">
							</a:rPr>
              <a:t>https://www.cia.org.uk/chemicalsnorthwest/</a:t>
            </a:r>
            <a:endParaRPr lang="en-GB" sz="1200" dirty="0"/>
          </a:p>
        </p:txBody>
      </p:sp>
      <p:sp>
        <p:nvSpPr>
          <p:cNvPr id="26" name="TextBox 25"/>
          <p:cNvSpPr txBox="1"/>
          <p:nvPr/>
        </p:nvSpPr>
        <p:spPr>
          <a:xfrm>
            <a:off x="6200346" y="4288270"/>
            <a:ext cx="3610027" cy="276999"/>
          </a:xfrm>
          <a:prstGeom prst="rect">
            <a:avLst/>
          </a:prstGeom>
          <a:noFill/>
        </p:spPr>
        <p:txBody>
          <a:bodyPr wrap="none" rtlCol="0">
            <a:spAutoFit/>
          </a:bodyPr>
          <a:lstStyle/>
          <a:p>
            <a:r>
              <a:rPr lang="en-GB" sz="1200" dirty="0" smtClean="0"/>
              <a:t>NWNA – North West Nuclear Arc - </a:t>
            </a:r>
            <a:r>
              <a:rPr lang="en-GB" sz="1200" dirty="0">
							</a:rPr>
              <a:t>https://nwna.co.uk/</a:t>
            </a:r>
            <a:endParaRPr lang="en-GB" sz="1200" dirty="0"/>
          </a:p>
        </p:txBody>
      </p:sp>
      <p:sp>
        <p:nvSpPr>
          <p:cNvPr id="27" name="TextBox 26"/>
          <p:cNvSpPr txBox="1"/>
          <p:nvPr/>
        </p:nvSpPr>
        <p:spPr>
          <a:xfrm>
            <a:off x="6200346" y="4604462"/>
            <a:ext cx="4991816" cy="276999"/>
          </a:xfrm>
          <a:prstGeom prst="rect">
            <a:avLst/>
          </a:prstGeom>
          <a:noFill/>
        </p:spPr>
        <p:txBody>
          <a:bodyPr wrap="none" rtlCol="0">
            <a:spAutoFit/>
          </a:bodyPr>
          <a:lstStyle/>
          <a:p>
            <a:r>
              <a:rPr lang="en-GB" sz="1200" dirty="0" smtClean="0"/>
              <a:t>EDF Energy - </a:t>
            </a:r>
            <a:r>
              <a:rPr lang="en-GB" sz="1200" dirty="0">
							</a:rPr>
              <a:t>https://www.edfenergy.com/energy/power-stations/heysham-2</a:t>
            </a:r>
            <a:endParaRPr lang="en-GB" sz="1200" dirty="0"/>
          </a:p>
        </p:txBody>
      </p:sp>
      <p:sp>
        <p:nvSpPr>
          <p:cNvPr id="28" name="TextBox 27"/>
          <p:cNvSpPr txBox="1"/>
          <p:nvPr/>
        </p:nvSpPr>
        <p:spPr>
          <a:xfrm>
            <a:off x="6202038" y="5060466"/>
            <a:ext cx="2637645" cy="276999"/>
          </a:xfrm>
          <a:prstGeom prst="rect">
            <a:avLst/>
          </a:prstGeom>
          <a:noFill/>
        </p:spPr>
        <p:txBody>
          <a:bodyPr wrap="none" rtlCol="0">
            <a:spAutoFit/>
          </a:bodyPr>
          <a:lstStyle/>
          <a:p>
            <a:r>
              <a:rPr lang="en-GB" sz="1200" dirty="0" err="1" smtClean="0"/>
              <a:t>Miralis</a:t>
            </a:r>
            <a:r>
              <a:rPr lang="en-GB" sz="1200" dirty="0" smtClean="0"/>
              <a:t> Ltd - </a:t>
            </a:r>
            <a:r>
              <a:rPr lang="en-GB" sz="1200" dirty="0">
							</a:rPr>
              <a:t>https://www.miralis.co.uk/</a:t>
            </a:r>
            <a:endParaRPr lang="en-GB" sz="1200" dirty="0"/>
          </a:p>
        </p:txBody>
      </p:sp>
      <p:sp>
        <p:nvSpPr>
          <p:cNvPr id="30" name="TextBox 29"/>
          <p:cNvSpPr txBox="1"/>
          <p:nvPr/>
        </p:nvSpPr>
        <p:spPr>
          <a:xfrm>
            <a:off x="6154472" y="1079223"/>
            <a:ext cx="3294941" cy="276999"/>
          </a:xfrm>
          <a:prstGeom prst="rect">
            <a:avLst/>
          </a:prstGeom>
          <a:noFill/>
        </p:spPr>
        <p:txBody>
          <a:bodyPr wrap="none" rtlCol="0">
            <a:spAutoFit/>
          </a:bodyPr>
          <a:lstStyle/>
          <a:p>
            <a:r>
              <a:rPr lang="en-GB" sz="1200" dirty="0" smtClean="0"/>
              <a:t>Edge Hill University -</a:t>
            </a:r>
            <a:r>
              <a:rPr lang="en-GB" sz="1200" dirty="0">
							</a:rPr>
              <a:t> https://www.edgehill.ac.uk/</a:t>
            </a:r>
            <a:r>
              <a:rPr lang="en-GB" sz="1200" dirty="0" smtClean="0"/>
              <a:t> </a:t>
            </a:r>
            <a:endParaRPr lang="en-GB" sz="1200" dirty="0"/>
          </a:p>
        </p:txBody>
      </p:sp>
      <p:sp>
        <p:nvSpPr>
          <p:cNvPr id="31" name="TextBox 30"/>
          <p:cNvSpPr txBox="1"/>
          <p:nvPr/>
        </p:nvSpPr>
        <p:spPr>
          <a:xfrm>
            <a:off x="6154472" y="1227189"/>
            <a:ext cx="4304512" cy="276999"/>
          </a:xfrm>
          <a:prstGeom prst="rect">
            <a:avLst/>
          </a:prstGeom>
          <a:noFill/>
        </p:spPr>
        <p:txBody>
          <a:bodyPr wrap="none" rtlCol="0">
            <a:spAutoFit/>
          </a:bodyPr>
          <a:lstStyle/>
          <a:p>
            <a:r>
              <a:rPr lang="en-GB" sz="1200" dirty="0" smtClean="0"/>
              <a:t>Energy Lancaster -</a:t>
            </a:r>
            <a:r>
              <a:rPr lang="en-GB" sz="1200" dirty="0">
							</a:rPr>
              <a:t> https://www.lancaster.ac.uk/energy-lancaster/</a:t>
            </a:r>
            <a:r>
              <a:rPr lang="en-GB" sz="1200" dirty="0" smtClean="0"/>
              <a:t> </a:t>
            </a:r>
            <a:endParaRPr lang="en-GB" sz="1200" dirty="0"/>
          </a:p>
        </p:txBody>
      </p:sp>
      <p:sp>
        <p:nvSpPr>
          <p:cNvPr id="33" name="TextBox 32"/>
          <p:cNvSpPr txBox="1"/>
          <p:nvPr/>
        </p:nvSpPr>
        <p:spPr>
          <a:xfrm>
            <a:off x="6200346" y="4751143"/>
            <a:ext cx="4342407" cy="276999"/>
          </a:xfrm>
          <a:prstGeom prst="rect">
            <a:avLst/>
          </a:prstGeom>
          <a:noFill/>
        </p:spPr>
        <p:txBody>
          <a:bodyPr wrap="none" rtlCol="0">
            <a:spAutoFit/>
          </a:bodyPr>
          <a:lstStyle/>
          <a:p>
            <a:r>
              <a:rPr lang="en-GB" sz="1200" dirty="0" smtClean="0"/>
              <a:t>Northern Automotive Alliance - </a:t>
            </a:r>
            <a:r>
              <a:rPr lang="en-GB" sz="1200" dirty="0">
							</a:rPr>
              <a:t>https://northernautoalliance.com/</a:t>
            </a:r>
            <a:endParaRPr lang="en-GB" sz="1200" dirty="0"/>
          </a:p>
        </p:txBody>
      </p:sp>
      <p:sp>
        <p:nvSpPr>
          <p:cNvPr id="34" name="TextBox 33"/>
          <p:cNvSpPr txBox="1"/>
          <p:nvPr/>
        </p:nvSpPr>
        <p:spPr>
          <a:xfrm>
            <a:off x="6200346" y="4901714"/>
            <a:ext cx="4094069" cy="276999"/>
          </a:xfrm>
          <a:prstGeom prst="rect">
            <a:avLst/>
          </a:prstGeom>
          <a:noFill/>
        </p:spPr>
        <p:txBody>
          <a:bodyPr wrap="none" rtlCol="0">
            <a:spAutoFit/>
          </a:bodyPr>
          <a:lstStyle/>
          <a:p>
            <a:r>
              <a:rPr lang="en-GB" sz="1200" dirty="0" smtClean="0"/>
              <a:t>North West Aerospace Alliance - </a:t>
            </a:r>
            <a:r>
              <a:rPr lang="en-GB" sz="1200" dirty="0">
							</a:rPr>
              <a:t>http://www.aerospace.co.uk/</a:t>
            </a:r>
            <a:endParaRPr lang="en-GB" sz="1200" dirty="0"/>
          </a:p>
        </p:txBody>
      </p:sp>
      <p:sp>
        <p:nvSpPr>
          <p:cNvPr id="35" name="TextBox 34"/>
          <p:cNvSpPr txBox="1"/>
          <p:nvPr/>
        </p:nvSpPr>
        <p:spPr>
          <a:xfrm>
            <a:off x="6147408" y="1375548"/>
            <a:ext cx="3454472" cy="276999"/>
          </a:xfrm>
          <a:prstGeom prst="rect">
            <a:avLst/>
          </a:prstGeom>
          <a:noFill/>
        </p:spPr>
        <p:txBody>
          <a:bodyPr wrap="none" rtlCol="0">
            <a:spAutoFit/>
          </a:bodyPr>
          <a:lstStyle/>
          <a:p>
            <a:r>
              <a:rPr lang="en-GB" sz="1200" dirty="0" smtClean="0"/>
              <a:t>Boost - </a:t>
            </a:r>
            <a:r>
              <a:rPr lang="en-GB" sz="1200" dirty="0">
							</a:rPr>
              <a:t>https://www.boostbusinesslancashire.co.uk/</a:t>
            </a:r>
            <a:endParaRPr lang="en-GB" sz="1200" dirty="0"/>
          </a:p>
        </p:txBody>
      </p:sp>
      <p:sp>
        <p:nvSpPr>
          <p:cNvPr id="37" name="TextBox 36"/>
          <p:cNvSpPr txBox="1"/>
          <p:nvPr/>
        </p:nvSpPr>
        <p:spPr>
          <a:xfrm>
            <a:off x="6154472" y="1526683"/>
            <a:ext cx="3583097" cy="276999"/>
          </a:xfrm>
          <a:prstGeom prst="rect">
            <a:avLst/>
          </a:prstGeom>
          <a:noFill/>
        </p:spPr>
        <p:txBody>
          <a:bodyPr wrap="none" rtlCol="0">
            <a:spAutoFit/>
          </a:bodyPr>
          <a:lstStyle/>
          <a:p>
            <a:r>
              <a:rPr lang="en-GB" sz="1200" dirty="0" smtClean="0"/>
              <a:t>Myerscough College - </a:t>
            </a:r>
            <a:r>
              <a:rPr lang="en-GB" sz="1200" dirty="0">
							</a:rPr>
              <a:t>https://www.myerscough.ac.uk/</a:t>
            </a:r>
            <a:endParaRPr lang="en-GB" sz="1200" dirty="0"/>
          </a:p>
        </p:txBody>
      </p:sp>
      <p:sp>
        <p:nvSpPr>
          <p:cNvPr id="38" name="TextBox 37"/>
          <p:cNvSpPr txBox="1"/>
          <p:nvPr/>
        </p:nvSpPr>
        <p:spPr>
          <a:xfrm>
            <a:off x="500470" y="3955889"/>
            <a:ext cx="4922951" cy="276999"/>
          </a:xfrm>
          <a:prstGeom prst="rect">
            <a:avLst/>
          </a:prstGeom>
          <a:noFill/>
        </p:spPr>
        <p:txBody>
          <a:bodyPr wrap="none" rtlCol="0">
            <a:spAutoFit/>
          </a:bodyPr>
          <a:lstStyle/>
          <a:p>
            <a:r>
              <a:rPr lang="en-GB" sz="1200" dirty="0" smtClean="0"/>
              <a:t>Rosebud - </a:t>
            </a:r>
            <a:r>
              <a:rPr lang="en-GB" sz="1200" dirty="0">
							</a:rPr>
              <a:t>https://www.lancashare.co.uk/funding/rosebud-business-finance</a:t>
            </a:r>
            <a:endParaRPr lang="en-GB" sz="1200" dirty="0"/>
          </a:p>
        </p:txBody>
      </p:sp>
      <p:sp>
        <p:nvSpPr>
          <p:cNvPr id="39" name="TextBox 38"/>
          <p:cNvSpPr txBox="1"/>
          <p:nvPr/>
        </p:nvSpPr>
        <p:spPr>
          <a:xfrm>
            <a:off x="503474" y="4115898"/>
            <a:ext cx="3682483" cy="276999"/>
          </a:xfrm>
          <a:prstGeom prst="rect">
            <a:avLst/>
          </a:prstGeom>
          <a:noFill/>
        </p:spPr>
        <p:txBody>
          <a:bodyPr wrap="none" rtlCol="0">
            <a:spAutoFit/>
          </a:bodyPr>
          <a:lstStyle/>
          <a:p>
            <a:r>
              <a:rPr lang="en-GB" sz="1200" dirty="0" smtClean="0"/>
              <a:t>Mercia Asset Management - </a:t>
            </a:r>
            <a:r>
              <a:rPr lang="en-GB" sz="1200" dirty="0">
							</a:rPr>
              <a:t>https://www.mercia.co.uk/</a:t>
            </a:r>
            <a:endParaRPr lang="en-GB" sz="1200" dirty="0"/>
          </a:p>
        </p:txBody>
      </p:sp>
      <p:sp>
        <p:nvSpPr>
          <p:cNvPr id="40" name="TextBox 39"/>
          <p:cNvSpPr txBox="1"/>
          <p:nvPr/>
        </p:nvSpPr>
        <p:spPr>
          <a:xfrm>
            <a:off x="511213" y="4291367"/>
            <a:ext cx="4221092" cy="276999"/>
          </a:xfrm>
          <a:prstGeom prst="rect">
            <a:avLst/>
          </a:prstGeom>
          <a:noFill/>
        </p:spPr>
        <p:txBody>
          <a:bodyPr wrap="none" rtlCol="0">
            <a:spAutoFit/>
          </a:bodyPr>
          <a:lstStyle/>
          <a:p>
            <a:r>
              <a:rPr lang="en-GB" sz="1200" dirty="0" smtClean="0"/>
              <a:t>British Business Bank - </a:t>
            </a:r>
            <a:r>
              <a:rPr lang="en-GB" sz="1200" dirty="0">
							</a:rPr>
              <a:t>https://www.british-business-bank.co.uk/</a:t>
            </a:r>
            <a:endParaRPr lang="en-GB" sz="1200" dirty="0"/>
          </a:p>
        </p:txBody>
      </p:sp>
      <p:sp>
        <p:nvSpPr>
          <p:cNvPr id="41" name="TextBox 40"/>
          <p:cNvSpPr txBox="1"/>
          <p:nvPr/>
        </p:nvSpPr>
        <p:spPr>
          <a:xfrm>
            <a:off x="511213" y="4439274"/>
            <a:ext cx="4808111" cy="276999"/>
          </a:xfrm>
          <a:prstGeom prst="rect">
            <a:avLst/>
          </a:prstGeom>
          <a:noFill/>
        </p:spPr>
        <p:txBody>
          <a:bodyPr wrap="none" rtlCol="0">
            <a:spAutoFit/>
          </a:bodyPr>
          <a:lstStyle/>
          <a:p>
            <a:r>
              <a:rPr lang="en-GB" sz="1200" dirty="0" smtClean="0"/>
              <a:t>Innovate UK - </a:t>
            </a:r>
            <a:r>
              <a:rPr lang="en-GB" sz="1200" dirty="0">
							</a:rPr>
              <a:t>https://www.gov.uk/government/organisations/innovate-uk</a:t>
            </a:r>
            <a:endParaRPr lang="en-GB" sz="1200" dirty="0"/>
          </a:p>
        </p:txBody>
      </p:sp>
      <p:sp>
        <p:nvSpPr>
          <p:cNvPr id="42" name="TextBox 41"/>
          <p:cNvSpPr txBox="1"/>
          <p:nvPr/>
        </p:nvSpPr>
        <p:spPr>
          <a:xfrm>
            <a:off x="511213" y="4591982"/>
            <a:ext cx="3526415" cy="276999"/>
          </a:xfrm>
          <a:prstGeom prst="rect">
            <a:avLst/>
          </a:prstGeom>
          <a:noFill/>
        </p:spPr>
        <p:txBody>
          <a:bodyPr wrap="none" rtlCol="0">
            <a:spAutoFit/>
          </a:bodyPr>
          <a:lstStyle/>
          <a:p>
            <a:r>
              <a:rPr lang="en-GB" sz="1200" dirty="0" smtClean="0"/>
              <a:t>Bay Business Angels </a:t>
            </a:r>
            <a:r>
              <a:rPr lang="en-GB" sz="1200" dirty="0" smtClean="0">
							</a:rPr>
              <a:t>https</a:t>
            </a:r>
            <a:r>
              <a:rPr lang="en-GB" sz="1200" dirty="0">
							</a:rPr>
              <a:t>://mooreandsmalley.co.uk/</a:t>
            </a:r>
            <a:r>
              <a:rPr lang="en-GB" sz="1200" dirty="0" smtClean="0"/>
              <a:t> </a:t>
            </a:r>
            <a:endParaRPr lang="en-GB" sz="1200" dirty="0"/>
          </a:p>
        </p:txBody>
      </p:sp>
      <p:sp>
        <p:nvSpPr>
          <p:cNvPr id="43" name="TextBox 42"/>
          <p:cNvSpPr txBox="1"/>
          <p:nvPr/>
        </p:nvSpPr>
        <p:spPr>
          <a:xfrm>
            <a:off x="510553" y="4739185"/>
            <a:ext cx="2489336" cy="276999"/>
          </a:xfrm>
          <a:prstGeom prst="rect">
            <a:avLst/>
          </a:prstGeom>
          <a:noFill/>
        </p:spPr>
        <p:txBody>
          <a:bodyPr wrap="none" rtlCol="0">
            <a:spAutoFit/>
          </a:bodyPr>
          <a:lstStyle/>
          <a:p>
            <a:r>
              <a:rPr lang="en-GB" sz="1200" dirty="0" smtClean="0"/>
              <a:t>FW Capital - </a:t>
            </a:r>
            <a:r>
              <a:rPr lang="en-GB" sz="1200" dirty="0">
							</a:rPr>
              <a:t>https://fwcapital.co.uk/</a:t>
            </a:r>
            <a:r>
              <a:rPr lang="en-GB" sz="1200" dirty="0" smtClean="0"/>
              <a:t> </a:t>
            </a:r>
            <a:endParaRPr lang="en-GB" sz="1200" dirty="0"/>
          </a:p>
        </p:txBody>
      </p:sp>
      <p:sp>
        <p:nvSpPr>
          <p:cNvPr id="12" name="TextBox 11"/>
          <p:cNvSpPr txBox="1"/>
          <p:nvPr/>
        </p:nvSpPr>
        <p:spPr>
          <a:xfrm>
            <a:off x="6154472" y="1691271"/>
            <a:ext cx="5795754" cy="276999"/>
          </a:xfrm>
          <a:prstGeom prst="rect">
            <a:avLst/>
          </a:prstGeom>
          <a:noFill/>
        </p:spPr>
        <p:txBody>
          <a:bodyPr wrap="none" rtlCol="0">
            <a:spAutoFit/>
          </a:bodyPr>
          <a:lstStyle/>
          <a:p>
            <a:r>
              <a:rPr lang="en-GB" sz="1200" dirty="0" smtClean="0"/>
              <a:t>Environment Agency </a:t>
            </a:r>
            <a:r>
              <a:rPr lang="en-GB" sz="1200" dirty="0">
							</a:rPr>
              <a:t>https://www.gov.uk/government/organisations/environment-agency</a:t>
            </a:r>
            <a:endParaRPr lang="en-GB" sz="1200" dirty="0"/>
          </a:p>
        </p:txBody>
      </p:sp>
      <p:sp>
        <p:nvSpPr>
          <p:cNvPr id="44" name="TextBox 43"/>
          <p:cNvSpPr txBox="1"/>
          <p:nvPr/>
        </p:nvSpPr>
        <p:spPr>
          <a:xfrm>
            <a:off x="6200346" y="5234130"/>
            <a:ext cx="4021294" cy="276999"/>
          </a:xfrm>
          <a:prstGeom prst="rect">
            <a:avLst/>
          </a:prstGeom>
          <a:noFill/>
        </p:spPr>
        <p:txBody>
          <a:bodyPr wrap="none" rtlCol="0">
            <a:spAutoFit/>
          </a:bodyPr>
          <a:lstStyle/>
          <a:p>
            <a:r>
              <a:rPr lang="en-GB" sz="1200" dirty="0" smtClean="0"/>
              <a:t>United Utilities </a:t>
            </a:r>
            <a:r>
              <a:rPr lang="en-GB" sz="1200" dirty="0" smtClean="0">
							</a:rPr>
              <a:t>https</a:t>
            </a:r>
            <a:r>
              <a:rPr lang="en-GB" sz="1200" dirty="0">
							</a:rPr>
              <a:t>://en.wikipedia.org/wiki/United_Utilities</a:t>
            </a:r>
            <a:endParaRPr lang="en-GB" sz="1200" dirty="0"/>
          </a:p>
        </p:txBody>
      </p:sp>
      <p:sp>
        <p:nvSpPr>
          <p:cNvPr id="45" name="TextBox 44"/>
          <p:cNvSpPr txBox="1"/>
          <p:nvPr/>
        </p:nvSpPr>
        <p:spPr>
          <a:xfrm>
            <a:off x="6200346" y="5403995"/>
            <a:ext cx="4017190" cy="276999"/>
          </a:xfrm>
          <a:prstGeom prst="rect">
            <a:avLst/>
          </a:prstGeom>
          <a:noFill/>
        </p:spPr>
        <p:txBody>
          <a:bodyPr wrap="none" rtlCol="0">
            <a:spAutoFit/>
          </a:bodyPr>
          <a:lstStyle/>
          <a:p>
            <a:r>
              <a:rPr lang="en-GB" sz="1200" dirty="0" smtClean="0"/>
              <a:t>Cheshire Energy Hub </a:t>
            </a:r>
            <a:r>
              <a:rPr lang="en-GB" sz="1200" dirty="0" smtClean="0">
							</a:rPr>
              <a:t>https</a:t>
            </a:r>
            <a:r>
              <a:rPr lang="en-GB" sz="1200" dirty="0">
							</a:rPr>
              <a:t>://www.cheshireenergyhub.co.uk/</a:t>
            </a:r>
            <a:r>
              <a:rPr lang="en-GB" sz="1200" dirty="0" smtClean="0"/>
              <a:t> </a:t>
            </a:r>
            <a:endParaRPr lang="en-GB" sz="1200" dirty="0"/>
          </a:p>
        </p:txBody>
      </p:sp>
      <p:sp>
        <p:nvSpPr>
          <p:cNvPr id="48" name="TextBox 47"/>
          <p:cNvSpPr txBox="1"/>
          <p:nvPr/>
        </p:nvSpPr>
        <p:spPr>
          <a:xfrm>
            <a:off x="500470" y="4894408"/>
            <a:ext cx="4219938" cy="276999"/>
          </a:xfrm>
          <a:prstGeom prst="rect">
            <a:avLst/>
          </a:prstGeom>
          <a:noFill/>
        </p:spPr>
        <p:txBody>
          <a:bodyPr wrap="none" rtlCol="0">
            <a:spAutoFit/>
          </a:bodyPr>
          <a:lstStyle/>
          <a:p>
            <a:r>
              <a:rPr lang="en-GB" sz="1200" dirty="0" smtClean="0"/>
              <a:t>Barclays Business </a:t>
            </a:r>
            <a:r>
              <a:rPr lang="en-GB" sz="1200" dirty="0">
							</a:rPr>
              <a:t>https://www.barclays.co.uk/business-banking/</a:t>
            </a:r>
            <a:endParaRPr lang="en-GB" sz="1200" dirty="0"/>
          </a:p>
        </p:txBody>
      </p:sp>
      <p:sp>
        <p:nvSpPr>
          <p:cNvPr id="49" name="TextBox 48"/>
          <p:cNvSpPr txBox="1"/>
          <p:nvPr/>
        </p:nvSpPr>
        <p:spPr>
          <a:xfrm>
            <a:off x="500470" y="5054417"/>
            <a:ext cx="4023666" cy="276999"/>
          </a:xfrm>
          <a:prstGeom prst="rect">
            <a:avLst/>
          </a:prstGeom>
          <a:noFill/>
        </p:spPr>
        <p:txBody>
          <a:bodyPr wrap="none" rtlCol="0">
            <a:spAutoFit/>
          </a:bodyPr>
          <a:lstStyle/>
          <a:p>
            <a:r>
              <a:rPr lang="en-GB" sz="1200" dirty="0" smtClean="0"/>
              <a:t>Nat West - </a:t>
            </a:r>
            <a:r>
              <a:rPr lang="en-GB" sz="1200" dirty="0">
							</a:rPr>
              <a:t>https://www.business.natwest.com/business.html</a:t>
            </a:r>
            <a:endParaRPr lang="en-GB" sz="1200" dirty="0"/>
          </a:p>
        </p:txBody>
      </p:sp>
      <p:sp>
        <p:nvSpPr>
          <p:cNvPr id="51" name="TextBox 50"/>
          <p:cNvSpPr txBox="1"/>
          <p:nvPr/>
        </p:nvSpPr>
        <p:spPr>
          <a:xfrm>
            <a:off x="6147408" y="1853052"/>
            <a:ext cx="3220690" cy="276999"/>
          </a:xfrm>
          <a:prstGeom prst="rect">
            <a:avLst/>
          </a:prstGeom>
          <a:noFill/>
        </p:spPr>
        <p:txBody>
          <a:bodyPr wrap="none" rtlCol="0">
            <a:spAutoFit/>
          </a:bodyPr>
          <a:lstStyle/>
          <a:p>
            <a:r>
              <a:rPr lang="en-GB" sz="1200" dirty="0" smtClean="0"/>
              <a:t>Cumbria LEP </a:t>
            </a:r>
            <a:r>
              <a:rPr lang="en-GB" sz="1200" dirty="0" smtClean="0">
							</a:rPr>
              <a:t>https</a:t>
            </a:r>
            <a:r>
              <a:rPr lang="en-GB" sz="1200" dirty="0">
							</a:rPr>
              <a:t>://www.thecumbrialep.co.uk/</a:t>
            </a:r>
            <a:r>
              <a:rPr lang="en-GB" sz="1200" dirty="0" smtClean="0"/>
              <a:t> </a:t>
            </a:r>
            <a:endParaRPr lang="en-GB" sz="1200" dirty="0"/>
          </a:p>
        </p:txBody>
      </p:sp>
      <p:sp>
        <p:nvSpPr>
          <p:cNvPr id="52" name="TextBox 51"/>
          <p:cNvSpPr txBox="1"/>
          <p:nvPr/>
        </p:nvSpPr>
        <p:spPr>
          <a:xfrm>
            <a:off x="6147408" y="2011804"/>
            <a:ext cx="3949992" cy="276999"/>
          </a:xfrm>
          <a:prstGeom prst="rect">
            <a:avLst/>
          </a:prstGeom>
          <a:noFill/>
        </p:spPr>
        <p:txBody>
          <a:bodyPr wrap="none" rtlCol="0">
            <a:spAutoFit/>
          </a:bodyPr>
          <a:lstStyle/>
          <a:p>
            <a:r>
              <a:rPr lang="en-GB" sz="1200" dirty="0" smtClean="0"/>
              <a:t>Cheshire &amp; Warrington LEP </a:t>
            </a:r>
            <a:r>
              <a:rPr lang="en-GB" sz="1200" dirty="0" smtClean="0">
							</a:rPr>
              <a:t>http</a:t>
            </a:r>
            <a:r>
              <a:rPr lang="en-GB" sz="1200" dirty="0">
							</a:rPr>
              <a:t>://www.871candwep.co.uk/</a:t>
            </a:r>
            <a:r>
              <a:rPr lang="en-GB" sz="1200" dirty="0" smtClean="0"/>
              <a:t> </a:t>
            </a:r>
            <a:endParaRPr lang="en-GB" sz="1200" dirty="0"/>
          </a:p>
        </p:txBody>
      </p:sp>
      <p:sp>
        <p:nvSpPr>
          <p:cNvPr id="53" name="TextBox 52"/>
          <p:cNvSpPr txBox="1"/>
          <p:nvPr/>
        </p:nvSpPr>
        <p:spPr>
          <a:xfrm>
            <a:off x="6196242" y="5558494"/>
            <a:ext cx="3648050" cy="276999"/>
          </a:xfrm>
          <a:prstGeom prst="rect">
            <a:avLst/>
          </a:prstGeom>
          <a:noFill/>
        </p:spPr>
        <p:txBody>
          <a:bodyPr wrap="none" rtlCol="0">
            <a:spAutoFit/>
          </a:bodyPr>
          <a:lstStyle/>
          <a:p>
            <a:r>
              <a:rPr lang="en-GB" sz="1200" dirty="0" smtClean="0"/>
              <a:t>Cavendish Nuclear </a:t>
            </a:r>
            <a:r>
              <a:rPr lang="en-GB" sz="1200" dirty="0">
							</a:rPr>
              <a:t>https://www.cavendishnuclear.com/</a:t>
            </a:r>
            <a:endParaRPr lang="en-GB" sz="1200" dirty="0"/>
          </a:p>
        </p:txBody>
      </p:sp>
      <p:sp>
        <p:nvSpPr>
          <p:cNvPr id="54" name="TextBox 53"/>
          <p:cNvSpPr txBox="1"/>
          <p:nvPr/>
        </p:nvSpPr>
        <p:spPr>
          <a:xfrm>
            <a:off x="6154472" y="2170556"/>
            <a:ext cx="3324243" cy="276999"/>
          </a:xfrm>
          <a:prstGeom prst="rect">
            <a:avLst/>
          </a:prstGeom>
          <a:noFill/>
        </p:spPr>
        <p:txBody>
          <a:bodyPr wrap="none" rtlCol="0">
            <a:spAutoFit/>
          </a:bodyPr>
          <a:lstStyle/>
          <a:p>
            <a:r>
              <a:rPr lang="en-GB" sz="1200" dirty="0" smtClean="0"/>
              <a:t>University of Chester </a:t>
            </a:r>
            <a:r>
              <a:rPr lang="en-GB" sz="1200" dirty="0">
							</a:rPr>
              <a:t>https://www1.chester.ac.uk/</a:t>
            </a:r>
            <a:endParaRPr lang="en-GB" sz="1200" dirty="0"/>
          </a:p>
        </p:txBody>
      </p:sp>
      <p:sp>
        <p:nvSpPr>
          <p:cNvPr id="55" name="TextBox 54"/>
          <p:cNvSpPr txBox="1"/>
          <p:nvPr/>
        </p:nvSpPr>
        <p:spPr>
          <a:xfrm>
            <a:off x="6192138" y="5637996"/>
            <a:ext cx="2758704" cy="369332"/>
          </a:xfrm>
          <a:prstGeom prst="rect">
            <a:avLst/>
          </a:prstGeom>
          <a:noFill/>
        </p:spPr>
        <p:txBody>
          <a:bodyPr wrap="none" rtlCol="0">
            <a:spAutoFit/>
          </a:bodyPr>
          <a:lstStyle/>
          <a:p>
            <a:r>
              <a:rPr lang="en-GB" sz="1200" dirty="0" err="1" smtClean="0"/>
              <a:t>Createc</a:t>
            </a:r>
            <a:r>
              <a:rPr lang="en-GB" sz="1200" dirty="0" smtClean="0"/>
              <a:t> Ltd </a:t>
            </a:r>
            <a:r>
              <a:rPr lang="en-GB" sz="1200" dirty="0">
							</a:rPr>
              <a:t>https://www.createc.co.uk/</a:t>
            </a:r>
            <a:r>
              <a:rPr lang="en-GB" dirty="0" smtClean="0"/>
              <a:t>  </a:t>
            </a:r>
            <a:endParaRPr lang="en-GB" dirty="0"/>
          </a:p>
        </p:txBody>
      </p:sp>
      <p:sp>
        <p:nvSpPr>
          <p:cNvPr id="56" name="TextBox 55"/>
          <p:cNvSpPr txBox="1"/>
          <p:nvPr/>
        </p:nvSpPr>
        <p:spPr>
          <a:xfrm>
            <a:off x="6183418" y="5868828"/>
            <a:ext cx="3822457" cy="276999"/>
          </a:xfrm>
          <a:prstGeom prst="rect">
            <a:avLst/>
          </a:prstGeom>
          <a:noFill/>
        </p:spPr>
        <p:txBody>
          <a:bodyPr wrap="none" rtlCol="0">
            <a:spAutoFit/>
          </a:bodyPr>
          <a:lstStyle/>
          <a:p>
            <a:r>
              <a:rPr lang="en-GB" sz="1200" dirty="0" smtClean="0"/>
              <a:t>Bentley Motors </a:t>
            </a:r>
            <a:r>
              <a:rPr lang="en-GB" sz="1200" dirty="0" smtClean="0">
							</a:rPr>
              <a:t>https</a:t>
            </a:r>
            <a:r>
              <a:rPr lang="en-GB" sz="1200" dirty="0">
							</a:rPr>
              <a:t>://www.bentleymotors.com/en.html</a:t>
            </a:r>
            <a:r>
              <a:rPr lang="en-GB" sz="1200" dirty="0" smtClean="0"/>
              <a:t> </a:t>
            </a:r>
            <a:endParaRPr lang="en-GB" sz="1200" dirty="0"/>
          </a:p>
        </p:txBody>
      </p:sp>
      <p:sp>
        <p:nvSpPr>
          <p:cNvPr id="57" name="TextBox 56"/>
          <p:cNvSpPr txBox="1"/>
          <p:nvPr/>
        </p:nvSpPr>
        <p:spPr>
          <a:xfrm>
            <a:off x="6192138" y="6019713"/>
            <a:ext cx="2867645" cy="276999"/>
          </a:xfrm>
          <a:prstGeom prst="rect">
            <a:avLst/>
          </a:prstGeom>
          <a:noFill/>
        </p:spPr>
        <p:txBody>
          <a:bodyPr wrap="none" rtlCol="0">
            <a:spAutoFit/>
          </a:bodyPr>
          <a:lstStyle/>
          <a:p>
            <a:r>
              <a:rPr lang="en-GB" sz="1200" dirty="0" err="1" smtClean="0"/>
              <a:t>Innovia</a:t>
            </a:r>
            <a:r>
              <a:rPr lang="en-GB" sz="1200" dirty="0" smtClean="0"/>
              <a:t> Ltd </a:t>
            </a:r>
            <a:r>
              <a:rPr lang="en-GB" sz="1200" dirty="0">
							</a:rPr>
              <a:t>https://www.innoviafilms.com/</a:t>
            </a:r>
            <a:endParaRPr lang="en-GB" sz="1200" dirty="0"/>
          </a:p>
        </p:txBody>
      </p:sp>
      <p:sp>
        <p:nvSpPr>
          <p:cNvPr id="58" name="TextBox 57"/>
          <p:cNvSpPr txBox="1"/>
          <p:nvPr/>
        </p:nvSpPr>
        <p:spPr>
          <a:xfrm>
            <a:off x="496366" y="5201020"/>
            <a:ext cx="3907865" cy="276999"/>
          </a:xfrm>
          <a:prstGeom prst="rect">
            <a:avLst/>
          </a:prstGeom>
          <a:noFill/>
        </p:spPr>
        <p:txBody>
          <a:bodyPr wrap="none" rtlCol="0">
            <a:spAutoFit/>
          </a:bodyPr>
          <a:lstStyle/>
          <a:p>
            <a:r>
              <a:rPr lang="en-GB" sz="1200" dirty="0" smtClean="0"/>
              <a:t>GSK Business Fund - </a:t>
            </a:r>
            <a:r>
              <a:rPr lang="en-GB" sz="1200" dirty="0">
							</a:rPr>
              <a:t>https://www.gsk.com/en-gb/about-us/</a:t>
            </a:r>
            <a:endParaRPr lang="en-GB" sz="1200" dirty="0"/>
          </a:p>
        </p:txBody>
      </p:sp>
      <p:sp>
        <p:nvSpPr>
          <p:cNvPr id="60" name="TextBox 59"/>
          <p:cNvSpPr txBox="1"/>
          <p:nvPr/>
        </p:nvSpPr>
        <p:spPr>
          <a:xfrm>
            <a:off x="6183418" y="6169359"/>
            <a:ext cx="3872663" cy="276999"/>
          </a:xfrm>
          <a:prstGeom prst="rect">
            <a:avLst/>
          </a:prstGeom>
          <a:noFill/>
        </p:spPr>
        <p:txBody>
          <a:bodyPr wrap="none" rtlCol="0">
            <a:spAutoFit/>
          </a:bodyPr>
          <a:lstStyle/>
          <a:p>
            <a:r>
              <a:rPr lang="en-GB" sz="1200" dirty="0" smtClean="0"/>
              <a:t>BAE Maritime - </a:t>
            </a:r>
            <a:r>
              <a:rPr lang="en-GB" sz="1200" dirty="0" smtClean="0">
							</a:rPr>
              <a:t>https://www.baesystems.com/en-uk/home</a:t>
            </a:r>
            <a:endParaRPr lang="en-GB" sz="1200" dirty="0"/>
          </a:p>
        </p:txBody>
      </p:sp>
      <p:sp>
        <p:nvSpPr>
          <p:cNvPr id="61" name="TextBox 60"/>
          <p:cNvSpPr txBox="1"/>
          <p:nvPr/>
        </p:nvSpPr>
        <p:spPr>
          <a:xfrm>
            <a:off x="6183418" y="6307858"/>
            <a:ext cx="3197157" cy="276999"/>
          </a:xfrm>
          <a:prstGeom prst="rect">
            <a:avLst/>
          </a:prstGeom>
          <a:noFill/>
        </p:spPr>
        <p:txBody>
          <a:bodyPr wrap="none" rtlCol="0">
            <a:spAutoFit/>
          </a:bodyPr>
          <a:lstStyle/>
          <a:p>
            <a:r>
              <a:rPr lang="en-GB" sz="1200" dirty="0" smtClean="0"/>
              <a:t>James Cropper </a:t>
            </a:r>
            <a:r>
              <a:rPr lang="en-GB" sz="1200" dirty="0" smtClean="0">
							</a:rPr>
              <a:t>https://www.jamescropper.com/</a:t>
            </a:r>
            <a:endParaRPr lang="en-GB" sz="1200" dirty="0"/>
          </a:p>
        </p:txBody>
      </p:sp>
      <p:sp>
        <p:nvSpPr>
          <p:cNvPr id="62" name="TextBox 61"/>
          <p:cNvSpPr txBox="1"/>
          <p:nvPr/>
        </p:nvSpPr>
        <p:spPr>
          <a:xfrm>
            <a:off x="6200346" y="6455712"/>
            <a:ext cx="1967846" cy="276999"/>
          </a:xfrm>
          <a:prstGeom prst="rect">
            <a:avLst/>
          </a:prstGeom>
          <a:noFill/>
        </p:spPr>
        <p:txBody>
          <a:bodyPr wrap="none" rtlCol="0">
            <a:spAutoFit/>
          </a:bodyPr>
          <a:lstStyle/>
          <a:p>
            <a:r>
              <a:rPr lang="en-GB" sz="1200" dirty="0" smtClean="0"/>
              <a:t>Barclays Technology Campus</a:t>
            </a:r>
            <a:endParaRPr lang="en-GB" sz="1200" dirty="0"/>
          </a:p>
        </p:txBody>
      </p:sp>
      <p:grpSp>
        <p:nvGrpSpPr>
          <p:cNvPr id="2" name="Group 1"/>
          <p:cNvGrpSpPr/>
          <p:nvPr/>
        </p:nvGrpSpPr>
        <p:grpSpPr>
          <a:xfrm>
            <a:off x="527174" y="662202"/>
            <a:ext cx="5461113" cy="2101476"/>
            <a:chOff x="553298" y="305658"/>
            <a:chExt cx="5461113" cy="2101476"/>
          </a:xfrm>
        </p:grpSpPr>
        <p:sp>
          <p:nvSpPr>
            <p:cNvPr id="13" name="TextBox 12"/>
            <p:cNvSpPr txBox="1"/>
            <p:nvPr/>
          </p:nvSpPr>
          <p:spPr>
            <a:xfrm>
              <a:off x="581770" y="305658"/>
              <a:ext cx="3004268" cy="276999"/>
            </a:xfrm>
            <a:prstGeom prst="rect">
              <a:avLst/>
            </a:prstGeom>
            <a:noFill/>
          </p:spPr>
          <p:txBody>
            <a:bodyPr wrap="square" rtlCol="0">
              <a:spAutoFit/>
            </a:bodyPr>
            <a:lstStyle/>
            <a:p>
              <a:r>
                <a:rPr lang="en-GB" sz="1200" dirty="0"/>
                <a:t>Fraser House </a:t>
              </a:r>
              <a:r>
                <a:rPr lang="en-GB" sz="1200" dirty="0" smtClean="0"/>
                <a:t>- </a:t>
              </a:r>
              <a:r>
                <a:rPr lang="en-GB" sz="1200" dirty="0" smtClean="0">
								</a:rPr>
                <a:t>https</a:t>
              </a:r>
              <a:r>
                <a:rPr lang="en-GB" sz="1200" dirty="0">
								</a:rPr>
                <a:t>://fraserhousehub.co.uk</a:t>
              </a:r>
              <a:r>
                <a:rPr lang="en-GB" sz="1200" dirty="0" smtClean="0">
								</a:rPr>
                <a:t>/</a:t>
              </a:r>
              <a:endParaRPr lang="en-GB" sz="1200" dirty="0"/>
            </a:p>
          </p:txBody>
        </p:sp>
        <p:sp>
          <p:nvSpPr>
            <p:cNvPr id="14" name="TextBox 13"/>
            <p:cNvSpPr txBox="1"/>
            <p:nvPr/>
          </p:nvSpPr>
          <p:spPr>
            <a:xfrm>
              <a:off x="573753" y="816851"/>
              <a:ext cx="4202817" cy="276999"/>
            </a:xfrm>
            <a:prstGeom prst="rect">
              <a:avLst/>
            </a:prstGeom>
            <a:noFill/>
          </p:spPr>
          <p:txBody>
            <a:bodyPr wrap="none" rtlCol="0">
              <a:spAutoFit/>
            </a:bodyPr>
            <a:lstStyle/>
            <a:p>
              <a:r>
                <a:rPr lang="en-GB" sz="1200" dirty="0" smtClean="0"/>
                <a:t>Strawberry Fields Digital Hub - </a:t>
              </a:r>
              <a:r>
                <a:rPr lang="en-GB" sz="1200" dirty="0">
								</a:rPr>
                <a:t>https://strawberryfieldshub.com/</a:t>
              </a:r>
              <a:endParaRPr lang="en-GB" sz="1200" dirty="0"/>
            </a:p>
          </p:txBody>
        </p:sp>
        <p:sp>
          <p:nvSpPr>
            <p:cNvPr id="4" name="TextBox 3"/>
            <p:cNvSpPr txBox="1"/>
            <p:nvPr/>
          </p:nvSpPr>
          <p:spPr>
            <a:xfrm>
              <a:off x="573753" y="475127"/>
              <a:ext cx="4292970" cy="276999"/>
            </a:xfrm>
            <a:prstGeom prst="rect">
              <a:avLst/>
            </a:prstGeom>
            <a:noFill/>
          </p:spPr>
          <p:txBody>
            <a:bodyPr wrap="none" rtlCol="0">
              <a:spAutoFit/>
            </a:bodyPr>
            <a:lstStyle/>
            <a:p>
              <a:r>
                <a:rPr lang="en-GB" sz="1200" dirty="0" smtClean="0"/>
                <a:t>AMRC (NW) -</a:t>
              </a:r>
              <a:r>
                <a:rPr lang="en-GB" sz="1200" dirty="0">
								</a:rPr>
                <a:t> https://www.amrc.co.uk/facilities/amrc-north-west</a:t>
              </a:r>
              <a:r>
                <a:rPr lang="en-GB" sz="1200" dirty="0" smtClean="0"/>
                <a:t> </a:t>
              </a:r>
              <a:endParaRPr lang="en-GB" sz="1200" dirty="0"/>
            </a:p>
          </p:txBody>
        </p:sp>
        <p:sp>
          <p:nvSpPr>
            <p:cNvPr id="24" name="TextBox 23"/>
            <p:cNvSpPr txBox="1"/>
            <p:nvPr/>
          </p:nvSpPr>
          <p:spPr>
            <a:xfrm>
              <a:off x="581770" y="645989"/>
              <a:ext cx="5432641" cy="276999"/>
            </a:xfrm>
            <a:prstGeom prst="rect">
              <a:avLst/>
            </a:prstGeom>
            <a:noFill/>
          </p:spPr>
          <p:txBody>
            <a:bodyPr wrap="none" rtlCol="0">
              <a:spAutoFit/>
            </a:bodyPr>
            <a:lstStyle/>
            <a:p>
              <a:r>
                <a:rPr lang="en-GB" sz="1200" dirty="0" smtClean="0"/>
                <a:t>EIC - Engineering Innovation Centre - </a:t>
              </a:r>
              <a:r>
                <a:rPr lang="en-GB" sz="1200" dirty="0">
								</a:rPr>
                <a:t>https://www.uclan.ac.uk/schools/engineering/</a:t>
              </a:r>
              <a:endParaRPr lang="en-GB" sz="1200" dirty="0"/>
            </a:p>
          </p:txBody>
        </p:sp>
        <p:sp>
          <p:nvSpPr>
            <p:cNvPr id="29" name="TextBox 28"/>
            <p:cNvSpPr txBox="1"/>
            <p:nvPr/>
          </p:nvSpPr>
          <p:spPr>
            <a:xfrm>
              <a:off x="573753" y="1127474"/>
              <a:ext cx="3670877" cy="276999"/>
            </a:xfrm>
            <a:prstGeom prst="rect">
              <a:avLst/>
            </a:prstGeom>
            <a:noFill/>
          </p:spPr>
          <p:txBody>
            <a:bodyPr wrap="none" rtlCol="0">
              <a:spAutoFit/>
            </a:bodyPr>
            <a:lstStyle/>
            <a:p>
              <a:r>
                <a:rPr lang="en-GB" sz="1200" dirty="0" err="1" smtClean="0"/>
                <a:t>Ctap</a:t>
              </a:r>
              <a:r>
                <a:rPr lang="en-GB" sz="1200" dirty="0" smtClean="0"/>
                <a:t> - </a:t>
              </a:r>
              <a:r>
                <a:rPr lang="en-GB" sz="1200" dirty="0">
								</a:rPr>
                <a:t>https://www.lancaster.ac.uk/chemistry/business/</a:t>
              </a:r>
              <a:endParaRPr lang="en-GB" sz="1200" dirty="0"/>
            </a:p>
          </p:txBody>
        </p:sp>
        <p:sp>
          <p:nvSpPr>
            <p:cNvPr id="32" name="TextBox 31"/>
            <p:cNvSpPr txBox="1"/>
            <p:nvPr/>
          </p:nvSpPr>
          <p:spPr>
            <a:xfrm>
              <a:off x="581770" y="973313"/>
              <a:ext cx="4108112" cy="276999"/>
            </a:xfrm>
            <a:prstGeom prst="rect">
              <a:avLst/>
            </a:prstGeom>
            <a:noFill/>
          </p:spPr>
          <p:txBody>
            <a:bodyPr wrap="none" rtlCol="0">
              <a:spAutoFit/>
            </a:bodyPr>
            <a:lstStyle/>
            <a:p>
              <a:r>
                <a:rPr lang="en-GB" sz="1200" dirty="0" smtClean="0"/>
                <a:t>Lancs Energy HQ - </a:t>
              </a:r>
              <a:r>
                <a:rPr lang="en-GB" sz="1200" dirty="0">
								</a:rPr>
                <a:t>https://lancashireenergyhq.blackpool.ac.uk/</a:t>
              </a:r>
              <a:endParaRPr lang="en-GB" sz="1200" dirty="0"/>
            </a:p>
          </p:txBody>
        </p:sp>
        <p:sp>
          <p:nvSpPr>
            <p:cNvPr id="36" name="TextBox 35"/>
            <p:cNvSpPr txBox="1"/>
            <p:nvPr/>
          </p:nvSpPr>
          <p:spPr>
            <a:xfrm>
              <a:off x="581770" y="1234516"/>
              <a:ext cx="4346639" cy="369332"/>
            </a:xfrm>
            <a:prstGeom prst="rect">
              <a:avLst/>
            </a:prstGeom>
            <a:noFill/>
          </p:spPr>
          <p:txBody>
            <a:bodyPr wrap="none" rtlCol="0">
              <a:spAutoFit/>
            </a:bodyPr>
            <a:lstStyle/>
            <a:p>
              <a:r>
                <a:rPr lang="en-GB" sz="1200" dirty="0" smtClean="0"/>
                <a:t>Lancashire EZs -</a:t>
              </a:r>
              <a:r>
                <a:rPr lang="en-GB" sz="1200" dirty="0">
								</a:rPr>
                <a:t> https://lancashirelep.co.uk/key-initiatives/lamec/</a:t>
              </a:r>
              <a:r>
                <a:rPr lang="en-GB" dirty="0" smtClean="0"/>
                <a:t> </a:t>
              </a:r>
              <a:endParaRPr lang="en-GB" dirty="0"/>
            </a:p>
          </p:txBody>
        </p:sp>
        <p:sp>
          <p:nvSpPr>
            <p:cNvPr id="46" name="TextBox 45"/>
            <p:cNvSpPr txBox="1"/>
            <p:nvPr/>
          </p:nvSpPr>
          <p:spPr>
            <a:xfrm>
              <a:off x="563435" y="1479376"/>
              <a:ext cx="4900829" cy="276999"/>
            </a:xfrm>
            <a:prstGeom prst="rect">
              <a:avLst/>
            </a:prstGeom>
            <a:noFill/>
          </p:spPr>
          <p:txBody>
            <a:bodyPr wrap="none" rtlCol="0">
              <a:spAutoFit/>
            </a:bodyPr>
            <a:lstStyle/>
            <a:p>
              <a:r>
                <a:rPr lang="en-GB" sz="1200" dirty="0" smtClean="0"/>
                <a:t>Riverside Innovation Centre </a:t>
              </a:r>
              <a:r>
                <a:rPr lang="en-GB" sz="1200" dirty="0" smtClean="0">
								</a:rPr>
                <a:t>https</a:t>
              </a:r>
              <a:r>
                <a:rPr lang="en-GB" sz="1200" dirty="0">
								</a:rPr>
                <a:t>://</a:t>
              </a:r>
              <a:r>
                <a:rPr lang="en-GB" sz="1200" dirty="0" smtClean="0">
								</a:rPr>
                <a:t>www1.chester.ac.uk/business-growth/</a:t>
              </a:r>
              <a:r>
                <a:rPr lang="en-GB" sz="1200" dirty="0" smtClean="0"/>
                <a:t>  </a:t>
              </a:r>
              <a:endParaRPr lang="en-GB" sz="1200" dirty="0"/>
            </a:p>
          </p:txBody>
        </p:sp>
        <p:sp>
          <p:nvSpPr>
            <p:cNvPr id="47" name="TextBox 46"/>
            <p:cNvSpPr txBox="1"/>
            <p:nvPr/>
          </p:nvSpPr>
          <p:spPr>
            <a:xfrm>
              <a:off x="573753" y="1658706"/>
              <a:ext cx="3616952" cy="276999"/>
            </a:xfrm>
            <a:prstGeom prst="rect">
              <a:avLst/>
            </a:prstGeom>
            <a:noFill/>
          </p:spPr>
          <p:txBody>
            <a:bodyPr wrap="none" rtlCol="0">
              <a:spAutoFit/>
            </a:bodyPr>
            <a:lstStyle/>
            <a:p>
              <a:r>
                <a:rPr lang="en-GB" sz="1200" dirty="0" smtClean="0"/>
                <a:t>Bio Hub - </a:t>
              </a:r>
              <a:r>
                <a:rPr lang="en-GB" sz="1200" dirty="0">
								</a:rPr>
                <a:t>https://biocity.co.uk/locations/alderley-park/</a:t>
              </a:r>
              <a:endParaRPr lang="en-GB" sz="1200" dirty="0"/>
            </a:p>
          </p:txBody>
        </p:sp>
        <p:sp>
          <p:nvSpPr>
            <p:cNvPr id="50" name="TextBox 49"/>
            <p:cNvSpPr txBox="1"/>
            <p:nvPr/>
          </p:nvSpPr>
          <p:spPr>
            <a:xfrm>
              <a:off x="569962" y="1815484"/>
              <a:ext cx="3468385" cy="276999"/>
            </a:xfrm>
            <a:prstGeom prst="rect">
              <a:avLst/>
            </a:prstGeom>
            <a:noFill/>
          </p:spPr>
          <p:txBody>
            <a:bodyPr wrap="none" rtlCol="0">
              <a:spAutoFit/>
            </a:bodyPr>
            <a:lstStyle/>
            <a:p>
              <a:r>
                <a:rPr lang="en-GB" sz="1200" dirty="0" err="1" smtClean="0"/>
                <a:t>Kingmoor</a:t>
              </a:r>
              <a:r>
                <a:rPr lang="en-GB" sz="1200" dirty="0" smtClean="0"/>
                <a:t> Park EZ </a:t>
              </a:r>
              <a:r>
                <a:rPr lang="en-GB" sz="1200" dirty="0">
								</a:rPr>
                <a:t>https://www.kingmoorpark.co.uk/</a:t>
              </a:r>
              <a:endParaRPr lang="en-GB" sz="1200" dirty="0"/>
            </a:p>
          </p:txBody>
        </p:sp>
        <p:sp>
          <p:nvSpPr>
            <p:cNvPr id="59" name="TextBox 58"/>
            <p:cNvSpPr txBox="1"/>
            <p:nvPr/>
          </p:nvSpPr>
          <p:spPr>
            <a:xfrm>
              <a:off x="553298" y="1987282"/>
              <a:ext cx="3691332" cy="276999"/>
            </a:xfrm>
            <a:prstGeom prst="rect">
              <a:avLst/>
            </a:prstGeom>
            <a:noFill/>
          </p:spPr>
          <p:txBody>
            <a:bodyPr wrap="none" rtlCol="0">
              <a:spAutoFit/>
            </a:bodyPr>
            <a:lstStyle/>
            <a:p>
              <a:r>
                <a:rPr lang="en-GB" sz="1200" dirty="0" smtClean="0"/>
                <a:t>SciTech Daresbury </a:t>
              </a:r>
              <a:r>
                <a:rPr lang="en-GB" sz="1200" dirty="0" smtClean="0">
								</a:rPr>
                <a:t>https</a:t>
              </a:r>
              <a:r>
                <a:rPr lang="en-GB" sz="1200" dirty="0">
								</a:rPr>
                <a:t>://www.sci-techdaresbury.com/</a:t>
              </a:r>
              <a:r>
                <a:rPr lang="en-GB" sz="1200" dirty="0" smtClean="0"/>
                <a:t> </a:t>
              </a:r>
              <a:endParaRPr lang="en-GB" sz="1200" dirty="0"/>
            </a:p>
          </p:txBody>
        </p:sp>
        <p:sp>
          <p:nvSpPr>
            <p:cNvPr id="63" name="TextBox 62"/>
            <p:cNvSpPr txBox="1"/>
            <p:nvPr/>
          </p:nvSpPr>
          <p:spPr>
            <a:xfrm>
              <a:off x="553298" y="2130135"/>
              <a:ext cx="2492414" cy="276999"/>
            </a:xfrm>
            <a:prstGeom prst="rect">
              <a:avLst/>
            </a:prstGeom>
            <a:noFill/>
          </p:spPr>
          <p:txBody>
            <a:bodyPr wrap="none" rtlCol="0">
              <a:spAutoFit/>
            </a:bodyPr>
            <a:lstStyle/>
            <a:p>
              <a:r>
                <a:rPr lang="en-GB" sz="1200" dirty="0" smtClean="0"/>
                <a:t>Thornton Science Park Energy Centre</a:t>
              </a:r>
              <a:endParaRPr lang="en-GB" sz="1200" dirty="0"/>
            </a:p>
          </p:txBody>
        </p:sp>
      </p:grpSp>
      <p:sp>
        <p:nvSpPr>
          <p:cNvPr id="64" name="TextBox 63"/>
          <p:cNvSpPr txBox="1"/>
          <p:nvPr/>
        </p:nvSpPr>
        <p:spPr>
          <a:xfrm>
            <a:off x="6154472" y="2309691"/>
            <a:ext cx="1884427" cy="276999"/>
          </a:xfrm>
          <a:prstGeom prst="rect">
            <a:avLst/>
          </a:prstGeom>
          <a:noFill/>
        </p:spPr>
        <p:txBody>
          <a:bodyPr wrap="none" rtlCol="0">
            <a:spAutoFit/>
          </a:bodyPr>
          <a:lstStyle/>
          <a:p>
            <a:r>
              <a:rPr lang="en-GB" sz="1200" dirty="0" smtClean="0"/>
              <a:t>UK </a:t>
            </a:r>
            <a:r>
              <a:rPr lang="en-GB" sz="1200" dirty="0" err="1" smtClean="0"/>
              <a:t>Geoenergy</a:t>
            </a:r>
            <a:r>
              <a:rPr lang="en-GB" sz="1200" dirty="0" smtClean="0"/>
              <a:t> Observatory</a:t>
            </a:r>
            <a:endParaRPr lang="en-GB" sz="1200" dirty="0"/>
          </a:p>
        </p:txBody>
      </p:sp>
      <p:sp>
        <p:nvSpPr>
          <p:cNvPr id="65" name="TextBox 64"/>
          <p:cNvSpPr txBox="1"/>
          <p:nvPr/>
        </p:nvSpPr>
        <p:spPr>
          <a:xfrm>
            <a:off x="6199025" y="3686058"/>
            <a:ext cx="3658437" cy="276999"/>
          </a:xfrm>
          <a:prstGeom prst="rect">
            <a:avLst/>
          </a:prstGeom>
          <a:noFill/>
        </p:spPr>
        <p:txBody>
          <a:bodyPr wrap="none" rtlCol="0">
            <a:spAutoFit/>
          </a:bodyPr>
          <a:lstStyle/>
          <a:p>
            <a:r>
              <a:rPr lang="en-GB" sz="1200" dirty="0" smtClean="0"/>
              <a:t>Tata Chemicals </a:t>
            </a:r>
            <a:r>
              <a:rPr lang="en-GB" sz="1200" dirty="0" smtClean="0">
							</a:rPr>
              <a:t>https</a:t>
            </a:r>
            <a:r>
              <a:rPr lang="en-GB" sz="1200" dirty="0">
							</a:rPr>
              <a:t>://www.tatachemicalseurope.com/</a:t>
            </a:r>
            <a:r>
              <a:rPr lang="en-GB" sz="1200" dirty="0" smtClean="0"/>
              <a:t> </a:t>
            </a:r>
            <a:endParaRPr lang="en-GB" sz="1200" dirty="0"/>
          </a:p>
        </p:txBody>
      </p:sp>
      <p:sp>
        <p:nvSpPr>
          <p:cNvPr id="66" name="TextBox 65"/>
          <p:cNvSpPr txBox="1"/>
          <p:nvPr/>
        </p:nvSpPr>
        <p:spPr>
          <a:xfrm>
            <a:off x="6204235" y="3539863"/>
            <a:ext cx="3353162" cy="276999"/>
          </a:xfrm>
          <a:prstGeom prst="rect">
            <a:avLst/>
          </a:prstGeom>
          <a:noFill/>
        </p:spPr>
        <p:txBody>
          <a:bodyPr wrap="none" rtlCol="0">
            <a:spAutoFit/>
          </a:bodyPr>
          <a:lstStyle/>
          <a:p>
            <a:r>
              <a:rPr lang="en-GB" sz="1200" dirty="0" smtClean="0"/>
              <a:t>Siemens </a:t>
            </a:r>
            <a:r>
              <a:rPr lang="en-GB" sz="1200" dirty="0">
							</a:rPr>
              <a:t>https://new.siemens.com/global/en.html</a:t>
            </a:r>
            <a:r>
              <a:rPr lang="en-GB" sz="1200" dirty="0" smtClean="0"/>
              <a:t> </a:t>
            </a:r>
            <a:endParaRPr lang="en-GB" sz="1200" dirty="0"/>
          </a:p>
        </p:txBody>
      </p:sp>
      <p:sp>
        <p:nvSpPr>
          <p:cNvPr id="67" name="TextBox 66"/>
          <p:cNvSpPr txBox="1"/>
          <p:nvPr/>
        </p:nvSpPr>
        <p:spPr>
          <a:xfrm>
            <a:off x="500470" y="5361029"/>
            <a:ext cx="4455130" cy="276999"/>
          </a:xfrm>
          <a:prstGeom prst="rect">
            <a:avLst/>
          </a:prstGeom>
          <a:noFill/>
        </p:spPr>
        <p:txBody>
          <a:bodyPr wrap="none" rtlCol="0">
            <a:spAutoFit/>
          </a:bodyPr>
          <a:lstStyle/>
          <a:p>
            <a:r>
              <a:rPr lang="en-GB" sz="1200" dirty="0" smtClean="0"/>
              <a:t>BEIS/CCLA Clean Growth Fund - </a:t>
            </a:r>
            <a:r>
              <a:rPr lang="en-GB" sz="1200" dirty="0">
							</a:rPr>
              <a:t>https://www.cleangrowthfund.com/</a:t>
            </a:r>
            <a:endParaRPr lang="en-GB" sz="1200" dirty="0"/>
          </a:p>
        </p:txBody>
      </p:sp>
      <p:sp>
        <p:nvSpPr>
          <p:cNvPr id="69" name="Title 1">
            <a:extLst>
              <a:ext uri="{FF2B5EF4-FFF2-40B4-BE49-F238E27FC236}">
                <a16:creationId xmlns:a16="http://schemas.microsoft.com/office/drawing/2014/main" id="{83017187-223A-8E44-806D-10F2FD8F089B}"/>
              </a:ext>
            </a:extLst>
          </p:cNvPr>
          <p:cNvSpPr txBox="1">
            <a:spLocks/>
          </p:cNvSpPr>
          <p:nvPr/>
        </p:nvSpPr>
        <p:spPr>
          <a:xfrm>
            <a:off x="273025" y="108726"/>
            <a:ext cx="3891556" cy="469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kern="1200">
                <a:solidFill>
                  <a:schemeClr val="tx1"/>
                </a:solidFill>
                <a:latin typeface="+mj-lt"/>
                <a:ea typeface="+mj-ea"/>
                <a:cs typeface="+mj-cs"/>
              </a:defRPr>
            </a:lvl1pPr>
          </a:lstStyle>
          <a:p>
            <a:r>
              <a:rPr lang="en-US" sz="2800" b="1" dirty="0" smtClean="0">
                <a:solidFill>
                  <a:srgbClr val="B81880"/>
                </a:solidFill>
              </a:rPr>
              <a:t>Stakeholder Mapping</a:t>
            </a:r>
            <a:endParaRPr lang="en-US" sz="2800" b="1" dirty="0">
              <a:solidFill>
                <a:srgbClr val="B81880"/>
              </a:solidFill>
            </a:endParaRPr>
          </a:p>
        </p:txBody>
      </p:sp>
    </p:spTree>
    <p:extLst>
      <p:ext uri="{BB962C8B-B14F-4D97-AF65-F5344CB8AC3E}">
        <p14:creationId xmlns:p14="http://schemas.microsoft.com/office/powerpoint/2010/main" val="3445093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2773" y="1412462"/>
            <a:ext cx="7463317" cy="3477875"/>
          </a:xfrm>
          <a:prstGeom prst="rect">
            <a:avLst/>
          </a:prstGeom>
          <a:noFill/>
        </p:spPr>
        <p:txBody>
          <a:bodyPr wrap="square" rtlCol="0">
            <a:spAutoFit/>
          </a:bodyPr>
          <a:lstStyle/>
          <a:p>
            <a:pPr marL="285750" lvl="0" indent="-285750">
              <a:buFont typeface="Arial" panose="020B0604020202020204" pitchFamily="34" charset="0"/>
              <a:buChar char="•"/>
            </a:pPr>
            <a:r>
              <a:rPr lang="en-GB" sz="2000" dirty="0" smtClean="0"/>
              <a:t>Option to </a:t>
            </a:r>
            <a:r>
              <a:rPr lang="en-GB" sz="2000" dirty="0"/>
              <a:t>lever the existing business support networks </a:t>
            </a:r>
            <a:r>
              <a:rPr lang="en-GB" sz="2000" dirty="0" smtClean="0"/>
              <a:t>across the sub-region around </a:t>
            </a:r>
            <a:r>
              <a:rPr lang="en-GB" sz="2000" dirty="0"/>
              <a:t>a Clean Growth </a:t>
            </a:r>
            <a:r>
              <a:rPr lang="en-GB" sz="2000" dirty="0" smtClean="0"/>
              <a:t>offer cross fertilising Corporates, IDEs and the Knowledge Base</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smtClean="0"/>
              <a:t>This could include </a:t>
            </a:r>
            <a:r>
              <a:rPr lang="en-GB" sz="2000" dirty="0"/>
              <a:t>a “match-making” </a:t>
            </a:r>
            <a:r>
              <a:rPr lang="en-GB" sz="2000" dirty="0" smtClean="0"/>
              <a:t>Accelerator Programme at scale supporting </a:t>
            </a:r>
            <a:r>
              <a:rPr lang="en-GB" sz="2000" dirty="0"/>
              <a:t>quality proposals to investors </a:t>
            </a:r>
            <a:r>
              <a:rPr lang="en-GB" sz="2000" dirty="0" smtClean="0"/>
              <a:t>alongside agreement with existing Investment Partner funds.</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smtClean="0"/>
              <a:t>Existing funds include recently announced BEIS/CCLA Clean Growth Fund and the proposed N8 and NP11 initiatives </a:t>
            </a:r>
            <a:r>
              <a:rPr lang="en-GB" sz="2000" dirty="0"/>
              <a:t>b</a:t>
            </a:r>
            <a:r>
              <a:rPr lang="en-GB" sz="2000" dirty="0" smtClean="0"/>
              <a:t>y Northern Powerhouse also requiring a coherent package to align activity  </a:t>
            </a:r>
          </a:p>
        </p:txBody>
      </p:sp>
      <p:sp>
        <p:nvSpPr>
          <p:cNvPr id="3" name="Title 1">
            <a:extLst>
              <a:ext uri="{FF2B5EF4-FFF2-40B4-BE49-F238E27FC236}">
                <a16:creationId xmlns:a16="http://schemas.microsoft.com/office/drawing/2014/main" id="{83017187-223A-8E44-806D-10F2FD8F089B}"/>
              </a:ext>
            </a:extLst>
          </p:cNvPr>
          <p:cNvSpPr txBox="1">
            <a:spLocks/>
          </p:cNvSpPr>
          <p:nvPr/>
        </p:nvSpPr>
        <p:spPr>
          <a:xfrm>
            <a:off x="748073" y="381263"/>
            <a:ext cx="7258878" cy="8946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kern="1200">
                <a:solidFill>
                  <a:schemeClr val="tx1"/>
                </a:solidFill>
                <a:latin typeface="+mj-lt"/>
                <a:ea typeface="+mj-ea"/>
                <a:cs typeface="+mj-cs"/>
              </a:defRPr>
            </a:lvl1pPr>
          </a:lstStyle>
          <a:p>
            <a:r>
              <a:rPr lang="en-US" sz="3600" b="1" dirty="0" smtClean="0">
                <a:solidFill>
                  <a:srgbClr val="B81880"/>
                </a:solidFill>
              </a:rPr>
              <a:t>Way Forward</a:t>
            </a:r>
            <a:endParaRPr lang="en-US" sz="3600" b="1" dirty="0">
              <a:solidFill>
                <a:srgbClr val="B81880"/>
              </a:solidFill>
            </a:endParaRPr>
          </a:p>
        </p:txBody>
      </p:sp>
      <p:sp>
        <p:nvSpPr>
          <p:cNvPr id="4" name="TextBox 3"/>
          <p:cNvSpPr txBox="1"/>
          <p:nvPr/>
        </p:nvSpPr>
        <p:spPr>
          <a:xfrm>
            <a:off x="1077686" y="5486400"/>
            <a:ext cx="10785022" cy="1200329"/>
          </a:xfrm>
          <a:prstGeom prst="rect">
            <a:avLst/>
          </a:prstGeom>
          <a:noFill/>
        </p:spPr>
        <p:txBody>
          <a:bodyPr wrap="square" rtlCol="0">
            <a:spAutoFit/>
          </a:bodyPr>
          <a:lstStyle/>
          <a:p>
            <a:r>
              <a:rPr lang="en-GB" b="1" dirty="0"/>
              <a:t>It is proposed that the work conducted under the SIA highlighted the “market failures”; the experienced partners; identified the priority themes and evidenced the gaps requiring more investigation alongside stakeholders. This would be the pathway to define the deployment </a:t>
            </a:r>
            <a:r>
              <a:rPr lang="en-GB" b="1" dirty="0" smtClean="0"/>
              <a:t>model with Sector Groups across LEPs.</a:t>
            </a:r>
            <a:endParaRPr lang="en-GB" dirty="0"/>
          </a:p>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6090" y="1223117"/>
            <a:ext cx="3246655" cy="4126727"/>
          </a:xfrm>
          <a:prstGeom prst="rect">
            <a:avLst/>
          </a:prstGeom>
        </p:spPr>
      </p:pic>
    </p:spTree>
    <p:extLst>
      <p:ext uri="{BB962C8B-B14F-4D97-AF65-F5344CB8AC3E}">
        <p14:creationId xmlns:p14="http://schemas.microsoft.com/office/powerpoint/2010/main" val="587936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197" y="993913"/>
            <a:ext cx="11545293" cy="5447645"/>
          </a:xfrm>
          <a:prstGeom prst="rect">
            <a:avLst/>
          </a:prstGeom>
          <a:noFill/>
        </p:spPr>
        <p:txBody>
          <a:bodyPr wrap="square" rtlCol="0">
            <a:spAutoFit/>
          </a:bodyPr>
          <a:lstStyle/>
          <a:p>
            <a:endParaRPr lang="en-GB" sz="1600" dirty="0" smtClean="0"/>
          </a:p>
          <a:p>
            <a:pPr lvl="1"/>
            <a:r>
              <a:rPr lang="en-GB" sz="1600" dirty="0" smtClean="0"/>
              <a:t>The SIA evidenced the </a:t>
            </a:r>
            <a:r>
              <a:rPr lang="en-GB" sz="1600" b="1" dirty="0" smtClean="0"/>
              <a:t>Problem Definition </a:t>
            </a:r>
            <a:r>
              <a:rPr lang="en-GB" sz="1600" dirty="0" smtClean="0"/>
              <a:t>– </a:t>
            </a:r>
            <a:r>
              <a:rPr lang="en-GB" sz="1600" b="1" dirty="0" smtClean="0"/>
              <a:t>the Clean Growth sector is predicted </a:t>
            </a:r>
            <a:r>
              <a:rPr lang="en-GB" sz="1600" b="1" dirty="0"/>
              <a:t>to grow </a:t>
            </a:r>
            <a:r>
              <a:rPr lang="en-GB" sz="1600" b="1" dirty="0" smtClean="0"/>
              <a:t>4 </a:t>
            </a:r>
            <a:r>
              <a:rPr lang="en-GB" sz="1600" b="1" dirty="0"/>
              <a:t>times faster than the rest of the </a:t>
            </a:r>
            <a:r>
              <a:rPr lang="en-GB" sz="1600" b="1" dirty="0" smtClean="0"/>
              <a:t>economy but our response has been too disparate to meet opportunities at scale and pace. </a:t>
            </a:r>
          </a:p>
          <a:p>
            <a:pPr lvl="1"/>
            <a:endParaRPr lang="en-GB" sz="800" dirty="0"/>
          </a:p>
          <a:p>
            <a:pPr lvl="1"/>
            <a:r>
              <a:rPr lang="en-GB" sz="1600" dirty="0" smtClean="0"/>
              <a:t>At </a:t>
            </a:r>
            <a:r>
              <a:rPr lang="en-GB" sz="1600" dirty="0"/>
              <a:t>the core of the SIA </a:t>
            </a:r>
            <a:r>
              <a:rPr lang="en-GB" sz="1600" dirty="0" smtClean="0"/>
              <a:t>is </a:t>
            </a:r>
            <a:r>
              <a:rPr lang="en-GB" sz="1600" dirty="0"/>
              <a:t>the </a:t>
            </a:r>
            <a:r>
              <a:rPr lang="en-GB" sz="1600" dirty="0" smtClean="0"/>
              <a:t>evidenced need for, </a:t>
            </a:r>
            <a:r>
              <a:rPr lang="en-GB" sz="1600" b="1" i="1" dirty="0" smtClean="0"/>
              <a:t>“greater </a:t>
            </a:r>
            <a:r>
              <a:rPr lang="en-GB" sz="1600" b="1" i="1" dirty="0"/>
              <a:t>networking, </a:t>
            </a:r>
            <a:r>
              <a:rPr lang="en-GB" sz="1600" b="1" i="1" dirty="0" smtClean="0"/>
              <a:t>integration and connectivity”</a:t>
            </a:r>
          </a:p>
          <a:p>
            <a:pPr lvl="1"/>
            <a:endParaRPr lang="en-GB" sz="800" b="1" i="1" dirty="0" smtClean="0"/>
          </a:p>
          <a:p>
            <a:pPr marL="742950" lvl="1" indent="-285750">
              <a:buFont typeface="Arial" panose="020B0604020202020204" pitchFamily="34" charset="0"/>
              <a:buChar char="•"/>
            </a:pPr>
            <a:r>
              <a:rPr lang="en-GB" sz="1600" dirty="0" smtClean="0"/>
              <a:t>Need for SME/Corporate connectivity and cross-sectoral effort to provide solutions.</a:t>
            </a:r>
          </a:p>
          <a:p>
            <a:pPr marL="742950" lvl="1" indent="-285750">
              <a:buFont typeface="Arial" panose="020B0604020202020204" pitchFamily="34" charset="0"/>
              <a:buChar char="•"/>
            </a:pPr>
            <a:r>
              <a:rPr lang="en-GB" sz="1600" dirty="0" smtClean="0"/>
              <a:t>Need to link assets and places for accessibility and coherence of effort and impact.</a:t>
            </a:r>
          </a:p>
          <a:p>
            <a:pPr marL="742950" lvl="1" indent="-285750">
              <a:buFont typeface="Arial" panose="020B0604020202020204" pitchFamily="34" charset="0"/>
              <a:buChar char="•"/>
            </a:pPr>
            <a:r>
              <a:rPr lang="en-GB" sz="1600" dirty="0" smtClean="0"/>
              <a:t>Need for a model collaborative approach to skills and high growth businesses.</a:t>
            </a:r>
          </a:p>
          <a:p>
            <a:pPr marL="742950" lvl="1" indent="-285750">
              <a:buFont typeface="Arial" panose="020B0604020202020204" pitchFamily="34" charset="0"/>
              <a:buChar char="•"/>
            </a:pPr>
            <a:r>
              <a:rPr lang="en-GB" sz="1600" dirty="0" smtClean="0"/>
              <a:t>Need for joined up trade and internationalisation plans, leveraging networks.</a:t>
            </a:r>
          </a:p>
          <a:p>
            <a:pPr marL="742950" lvl="1" indent="-285750">
              <a:buFont typeface="Arial" panose="020B0604020202020204" pitchFamily="34" charset="0"/>
              <a:buChar char="•"/>
            </a:pPr>
            <a:r>
              <a:rPr lang="en-GB" sz="1600" dirty="0" smtClean="0"/>
              <a:t>Need for better access to funding mechanisms to support R&amp;D across LEP boundaries.</a:t>
            </a:r>
          </a:p>
          <a:p>
            <a:pPr lvl="1"/>
            <a:endParaRPr lang="en-GB" sz="1600" dirty="0" smtClean="0"/>
          </a:p>
          <a:p>
            <a:pPr lvl="1"/>
            <a:r>
              <a:rPr lang="en-GB" sz="1600" dirty="0" smtClean="0"/>
              <a:t>The SIA identified four capability areas and sub-themes in the NWCA region that frame the challenges/opportunities:</a:t>
            </a:r>
          </a:p>
          <a:p>
            <a:pPr lvl="1"/>
            <a:endParaRPr lang="en-GB" sz="800" dirty="0" smtClean="0"/>
          </a:p>
          <a:p>
            <a:pPr marL="742950" lvl="1" indent="-285750">
              <a:buFont typeface="Arial" panose="020B0604020202020204" pitchFamily="34" charset="0"/>
              <a:buChar char="•"/>
            </a:pPr>
            <a:r>
              <a:rPr lang="fr-FR" sz="1600" b="1" dirty="0" err="1" smtClean="0"/>
              <a:t>Environmental</a:t>
            </a:r>
            <a:r>
              <a:rPr lang="fr-FR" sz="1600" b="1" dirty="0" smtClean="0"/>
              <a:t> </a:t>
            </a:r>
            <a:r>
              <a:rPr lang="fr-FR" sz="1600" b="1" dirty="0"/>
              <a:t>Industries, Technologies </a:t>
            </a:r>
            <a:r>
              <a:rPr lang="fr-FR" sz="1600" b="1" dirty="0" smtClean="0"/>
              <a:t>&amp; Services -</a:t>
            </a:r>
            <a:r>
              <a:rPr lang="fr-FR" sz="1600" dirty="0" smtClean="0"/>
              <a:t> </a:t>
            </a:r>
            <a:r>
              <a:rPr lang="fr-FR" sz="1600" dirty="0" err="1" smtClean="0"/>
              <a:t>Agronomy</a:t>
            </a:r>
            <a:r>
              <a:rPr lang="fr-FR" sz="1600" dirty="0" smtClean="0"/>
              <a:t> and Food Science; Water Science &amp; </a:t>
            </a:r>
            <a:r>
              <a:rPr lang="fr-FR" sz="1600" dirty="0" err="1" smtClean="0"/>
              <a:t>Technology</a:t>
            </a:r>
            <a:r>
              <a:rPr lang="fr-FR" sz="1600" dirty="0" smtClean="0"/>
              <a:t>; </a:t>
            </a:r>
            <a:r>
              <a:rPr lang="fr-FR" sz="1600" dirty="0" err="1" smtClean="0"/>
              <a:t>Waste</a:t>
            </a:r>
            <a:r>
              <a:rPr lang="fr-FR" sz="1600" dirty="0" smtClean="0"/>
              <a:t> Management &amp; </a:t>
            </a:r>
            <a:r>
              <a:rPr lang="fr-FR" sz="1600" dirty="0" err="1" smtClean="0"/>
              <a:t>Disposal</a:t>
            </a:r>
            <a:r>
              <a:rPr lang="fr-FR" sz="1600" dirty="0" smtClean="0"/>
              <a:t>.</a:t>
            </a:r>
          </a:p>
          <a:p>
            <a:pPr marL="742950" lvl="1" indent="-285750">
              <a:buFont typeface="Arial" panose="020B0604020202020204" pitchFamily="34" charset="0"/>
              <a:buChar char="•"/>
            </a:pPr>
            <a:r>
              <a:rPr lang="fr-FR" sz="1600" b="1" dirty="0" smtClean="0"/>
              <a:t>Future </a:t>
            </a:r>
            <a:r>
              <a:rPr lang="fr-FR" sz="1600" b="1" dirty="0" err="1" smtClean="0"/>
              <a:t>Energy</a:t>
            </a:r>
            <a:r>
              <a:rPr lang="fr-FR" sz="1600" b="1" dirty="0" smtClean="0"/>
              <a:t> </a:t>
            </a:r>
            <a:r>
              <a:rPr lang="fr-FR" sz="1600" b="1" dirty="0" err="1" smtClean="0"/>
              <a:t>Systems</a:t>
            </a:r>
            <a:r>
              <a:rPr lang="fr-FR" sz="1600" b="1" dirty="0"/>
              <a:t> </a:t>
            </a:r>
            <a:r>
              <a:rPr lang="fr-FR" sz="1600" b="1" dirty="0" smtClean="0"/>
              <a:t>- </a:t>
            </a:r>
            <a:r>
              <a:rPr lang="fr-FR" sz="1600" dirty="0" smtClean="0"/>
              <a:t>Clean Smart Flexible Power; </a:t>
            </a:r>
            <a:r>
              <a:rPr lang="fr-FR" sz="1600" dirty="0" err="1" smtClean="0"/>
              <a:t>Improving</a:t>
            </a:r>
            <a:r>
              <a:rPr lang="fr-FR" sz="1600" dirty="0" smtClean="0"/>
              <a:t> </a:t>
            </a:r>
            <a:r>
              <a:rPr lang="fr-FR" sz="1600" dirty="0" err="1" smtClean="0"/>
              <a:t>our</a:t>
            </a:r>
            <a:r>
              <a:rPr lang="fr-FR" sz="1600" dirty="0" smtClean="0"/>
              <a:t> Homes; </a:t>
            </a:r>
            <a:r>
              <a:rPr lang="fr-FR" sz="1600" dirty="0" err="1" smtClean="0"/>
              <a:t>Accelerating</a:t>
            </a:r>
            <a:r>
              <a:rPr lang="fr-FR" sz="1600" dirty="0" smtClean="0"/>
              <a:t> the shift to </a:t>
            </a:r>
            <a:r>
              <a:rPr lang="fr-FR" sz="1600" dirty="0" err="1" smtClean="0"/>
              <a:t>Low</a:t>
            </a:r>
            <a:r>
              <a:rPr lang="fr-FR" sz="1600" dirty="0" smtClean="0"/>
              <a:t> </a:t>
            </a:r>
            <a:r>
              <a:rPr lang="fr-FR" sz="1600" dirty="0" err="1" smtClean="0"/>
              <a:t>Carbon</a:t>
            </a:r>
            <a:r>
              <a:rPr lang="fr-FR" sz="1600" dirty="0" smtClean="0"/>
              <a:t> Transport.</a:t>
            </a:r>
          </a:p>
          <a:p>
            <a:pPr marL="742950" lvl="1" indent="-285750">
              <a:buFont typeface="Arial" panose="020B0604020202020204" pitchFamily="34" charset="0"/>
              <a:buChar char="•"/>
            </a:pPr>
            <a:r>
              <a:rPr lang="en-GB" sz="1600" b="1" dirty="0" smtClean="0"/>
              <a:t>Advanced </a:t>
            </a:r>
            <a:r>
              <a:rPr lang="en-GB" sz="1600" b="1" dirty="0"/>
              <a:t>Manufacturing, </a:t>
            </a:r>
            <a:r>
              <a:rPr lang="en-GB" sz="1600" b="1" dirty="0" smtClean="0"/>
              <a:t>Chemistry and Materials - </a:t>
            </a:r>
            <a:r>
              <a:rPr lang="en-GB" sz="1600" dirty="0" smtClean="0"/>
              <a:t>Aerospace; Automotive; Advanced Materials and Chemicals</a:t>
            </a:r>
          </a:p>
          <a:p>
            <a:pPr marL="742950" lvl="1" indent="-285750">
              <a:buFont typeface="Arial" panose="020B0604020202020204" pitchFamily="34" charset="0"/>
              <a:buChar char="•"/>
            </a:pPr>
            <a:r>
              <a:rPr lang="en-GB" sz="1600" b="1" dirty="0"/>
              <a:t>Cross-cutting </a:t>
            </a:r>
            <a:r>
              <a:rPr lang="en-GB" sz="1600" b="1" dirty="0" smtClean="0"/>
              <a:t>Research </a:t>
            </a:r>
            <a:r>
              <a:rPr lang="en-GB" sz="1600" b="1" dirty="0"/>
              <a:t>and </a:t>
            </a:r>
            <a:r>
              <a:rPr lang="en-GB" sz="1600" b="1" dirty="0" smtClean="0"/>
              <a:t>Innovation for Clean Growth – </a:t>
            </a:r>
            <a:r>
              <a:rPr lang="en-GB" sz="1600" dirty="0" smtClean="0"/>
              <a:t>Co-location facilities; Collaborative Innovation </a:t>
            </a:r>
            <a:r>
              <a:rPr lang="en-GB" sz="1600" dirty="0"/>
              <a:t>S</a:t>
            </a:r>
            <a:r>
              <a:rPr lang="en-GB" sz="1600" dirty="0" smtClean="0"/>
              <a:t>upport;</a:t>
            </a:r>
            <a:r>
              <a:rPr lang="en-GB" sz="1600" b="1" dirty="0" smtClean="0"/>
              <a:t> </a:t>
            </a:r>
            <a:r>
              <a:rPr lang="en-GB" sz="1600" dirty="0" smtClean="0"/>
              <a:t>Demonstrators</a:t>
            </a:r>
            <a:endParaRPr lang="en-GB" sz="1600" dirty="0"/>
          </a:p>
          <a:p>
            <a:pPr lvl="1"/>
            <a:endParaRPr lang="en-GB" sz="1600" dirty="0" smtClean="0"/>
          </a:p>
          <a:p>
            <a:pPr lvl="1" algn="ctr"/>
            <a:r>
              <a:rPr lang="en-GB" b="1" dirty="0" smtClean="0"/>
              <a:t>The SIA called for further work to close the gap by examining specifics in these capabilities areas and the “Accelerator” or “Deployment” model for greater integration and delivery at necessary regional scale</a:t>
            </a:r>
          </a:p>
        </p:txBody>
      </p:sp>
      <p:sp>
        <p:nvSpPr>
          <p:cNvPr id="4" name="Title 1">
            <a:extLst>
              <a:ext uri="{FF2B5EF4-FFF2-40B4-BE49-F238E27FC236}">
                <a16:creationId xmlns:a16="http://schemas.microsoft.com/office/drawing/2014/main" id="{83017187-223A-8E44-806D-10F2FD8F089B}"/>
              </a:ext>
            </a:extLst>
          </p:cNvPr>
          <p:cNvSpPr txBox="1">
            <a:spLocks/>
          </p:cNvSpPr>
          <p:nvPr/>
        </p:nvSpPr>
        <p:spPr>
          <a:xfrm>
            <a:off x="294197" y="371118"/>
            <a:ext cx="9477955" cy="8374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kern="1200">
                <a:solidFill>
                  <a:schemeClr val="tx1"/>
                </a:solidFill>
                <a:latin typeface="+mj-lt"/>
                <a:ea typeface="+mj-ea"/>
                <a:cs typeface="+mj-cs"/>
              </a:defRPr>
            </a:lvl1pPr>
          </a:lstStyle>
          <a:p>
            <a:r>
              <a:rPr lang="en-GB" sz="3600" b="1" dirty="0" smtClean="0">
                <a:solidFill>
                  <a:srgbClr val="B81880"/>
                </a:solidFill>
              </a:rPr>
              <a:t>NW </a:t>
            </a:r>
            <a:r>
              <a:rPr lang="en-GB" sz="3600" b="1" dirty="0">
                <a:solidFill>
                  <a:srgbClr val="B81880"/>
                </a:solidFill>
              </a:rPr>
              <a:t>Coastal Arc Science and Innovation Audit (SIA)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0146" y="1831393"/>
            <a:ext cx="2306621" cy="1764471"/>
          </a:xfrm>
          <a:prstGeom prst="rect">
            <a:avLst/>
          </a:prstGeom>
        </p:spPr>
      </p:pic>
    </p:spTree>
    <p:extLst>
      <p:ext uri="{BB962C8B-B14F-4D97-AF65-F5344CB8AC3E}">
        <p14:creationId xmlns:p14="http://schemas.microsoft.com/office/powerpoint/2010/main" val="1101739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5131" y="1353225"/>
            <a:ext cx="10454760" cy="4462760"/>
          </a:xfrm>
          <a:prstGeom prst="rect">
            <a:avLst/>
          </a:prstGeom>
          <a:noFill/>
        </p:spPr>
        <p:txBody>
          <a:bodyPr wrap="square" rtlCol="0">
            <a:spAutoFit/>
          </a:bodyPr>
          <a:lstStyle/>
          <a:p>
            <a:r>
              <a:rPr lang="en-GB" b="1" dirty="0" smtClean="0"/>
              <a:t>The </a:t>
            </a:r>
            <a:r>
              <a:rPr lang="en-GB" b="1" dirty="0" smtClean="0"/>
              <a:t>“How” </a:t>
            </a:r>
            <a:r>
              <a:rPr lang="en-GB" b="1" dirty="0" smtClean="0"/>
              <a:t>of the SIA</a:t>
            </a:r>
          </a:p>
          <a:p>
            <a:endParaRPr lang="en-GB" sz="800" b="1" dirty="0"/>
          </a:p>
          <a:p>
            <a:pPr marL="285750" indent="-285750">
              <a:buFont typeface="Arial" panose="020B0604020202020204" pitchFamily="34" charset="0"/>
              <a:buChar char="•"/>
            </a:pPr>
            <a:r>
              <a:rPr lang="en-GB" dirty="0" smtClean="0"/>
              <a:t>What do stakeholders </a:t>
            </a:r>
            <a:r>
              <a:rPr lang="en-GB" dirty="0" err="1" smtClean="0"/>
              <a:t>esp</a:t>
            </a:r>
            <a:r>
              <a:rPr lang="en-GB" dirty="0" smtClean="0"/>
              <a:t> businesses see as project opportunities we can focus on within the capabilities and sub-themes of the SIA</a:t>
            </a:r>
          </a:p>
          <a:p>
            <a:pPr marL="285750" indent="-285750">
              <a:buFont typeface="Arial" panose="020B0604020202020204" pitchFamily="34" charset="0"/>
              <a:buChar char="•"/>
            </a:pPr>
            <a:r>
              <a:rPr lang="en-GB" dirty="0" smtClean="0"/>
              <a:t>What delivery and investment model can achieve the “</a:t>
            </a:r>
            <a:r>
              <a:rPr lang="en-GB" i="1" dirty="0" smtClean="0"/>
              <a:t>greater networking, integration and connectivity</a:t>
            </a:r>
            <a:r>
              <a:rPr lang="en-GB" dirty="0" smtClean="0"/>
              <a:t>” for business impact in the three LEPs over the next 3+ years (beyond ESIF &amp; across all sectors)</a:t>
            </a:r>
          </a:p>
          <a:p>
            <a:endParaRPr lang="en-GB" sz="800" b="1" dirty="0" smtClean="0"/>
          </a:p>
          <a:p>
            <a:r>
              <a:rPr lang="en-GB" b="1" dirty="0" smtClean="0"/>
              <a:t>Need to be ready to Benefit</a:t>
            </a:r>
          </a:p>
          <a:p>
            <a:endParaRPr lang="en-GB" b="1" dirty="0"/>
          </a:p>
          <a:p>
            <a:pPr marL="285750" indent="-285750">
              <a:buFont typeface="Arial" panose="020B0604020202020204" pitchFamily="34" charset="0"/>
              <a:buChar char="•"/>
            </a:pPr>
            <a:r>
              <a:rPr lang="en-GB" dirty="0" smtClean="0"/>
              <a:t>Clean Growth is highlighted as a priority in the National Industrial Strategy and at Northern Powerhouse level, with a range of aspirations including N8 Net </a:t>
            </a:r>
            <a:r>
              <a:rPr lang="en-GB" dirty="0"/>
              <a:t>Zero </a:t>
            </a:r>
            <a:r>
              <a:rPr lang="en-GB" dirty="0" smtClean="0"/>
              <a:t>North and the NP11 Northern Challenge Fund etc.</a:t>
            </a:r>
          </a:p>
          <a:p>
            <a:pPr marL="285750" indent="-285750">
              <a:buFont typeface="Arial" panose="020B0604020202020204" pitchFamily="34" charset="0"/>
              <a:buChar char="•"/>
            </a:pPr>
            <a:r>
              <a:rPr lang="en-GB" dirty="0" smtClean="0"/>
              <a:t>Non-Metropolitan areas have found it harder to achieve capacity/critical mass to meet the “Pull” from such schemes and derive a pipeline with sufficient R&amp;D and economic impact for businesses across their areas.</a:t>
            </a:r>
          </a:p>
          <a:p>
            <a:endParaRPr lang="en-GB" sz="800" b="1" dirty="0" smtClean="0"/>
          </a:p>
          <a:p>
            <a:endParaRPr lang="en-GB" sz="800" b="1" dirty="0" smtClean="0"/>
          </a:p>
          <a:p>
            <a:pPr algn="ctr"/>
            <a:r>
              <a:rPr lang="en-GB" b="1" dirty="0" smtClean="0"/>
              <a:t>At individual LEP level, sector groups (post-</a:t>
            </a:r>
            <a:r>
              <a:rPr lang="en-GB" b="1" dirty="0" err="1" smtClean="0"/>
              <a:t>Covid</a:t>
            </a:r>
            <a:r>
              <a:rPr lang="en-GB" b="1" dirty="0" smtClean="0"/>
              <a:t> recovery) are currently examining what they should focus on and Clean Growth and Innovation are cross cutting approaches from which we can derive insights from engaging with their work to join up the regional and local.</a:t>
            </a:r>
          </a:p>
        </p:txBody>
      </p:sp>
      <p:sp>
        <p:nvSpPr>
          <p:cNvPr id="5" name="Title 1">
            <a:extLst>
              <a:ext uri="{FF2B5EF4-FFF2-40B4-BE49-F238E27FC236}">
                <a16:creationId xmlns:a16="http://schemas.microsoft.com/office/drawing/2014/main" id="{83017187-223A-8E44-806D-10F2FD8F089B}"/>
              </a:ext>
            </a:extLst>
          </p:cNvPr>
          <p:cNvSpPr txBox="1">
            <a:spLocks/>
          </p:cNvSpPr>
          <p:nvPr/>
        </p:nvSpPr>
        <p:spPr>
          <a:xfrm>
            <a:off x="723569" y="315459"/>
            <a:ext cx="7792277" cy="8946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kern="1200">
                <a:solidFill>
                  <a:schemeClr val="tx1"/>
                </a:solidFill>
                <a:latin typeface="+mj-lt"/>
                <a:ea typeface="+mj-ea"/>
                <a:cs typeface="+mj-cs"/>
              </a:defRPr>
            </a:lvl1pPr>
          </a:lstStyle>
          <a:p>
            <a:r>
              <a:rPr lang="en-US" sz="3600" b="1" dirty="0">
                <a:solidFill>
                  <a:srgbClr val="B81880"/>
                </a:solidFill>
              </a:rPr>
              <a:t>M</a:t>
            </a:r>
            <a:r>
              <a:rPr lang="en-US" sz="3600" b="1" dirty="0" smtClean="0">
                <a:solidFill>
                  <a:srgbClr val="B81880"/>
                </a:solidFill>
              </a:rPr>
              <a:t>eeting the Challenges – A Deeper Dive</a:t>
            </a:r>
            <a:endParaRPr lang="en-US" sz="3600" b="1" dirty="0">
              <a:solidFill>
                <a:srgbClr val="B81880"/>
              </a:solidFill>
            </a:endParaRPr>
          </a:p>
        </p:txBody>
      </p:sp>
    </p:spTree>
    <p:extLst>
      <p:ext uri="{BB962C8B-B14F-4D97-AF65-F5344CB8AC3E}">
        <p14:creationId xmlns:p14="http://schemas.microsoft.com/office/powerpoint/2010/main" val="2934804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662" y="5429503"/>
            <a:ext cx="6114831" cy="692497"/>
          </a:xfrm>
          <a:prstGeom prst="rect">
            <a:avLst/>
          </a:prstGeom>
          <a:noFill/>
        </p:spPr>
        <p:txBody>
          <a:bodyPr wrap="square" rtlCol="0">
            <a:spAutoFit/>
          </a:bodyPr>
          <a:lstStyle/>
          <a:p>
            <a:pPr lvl="0">
              <a:spcAft>
                <a:spcPts val="0"/>
              </a:spcAft>
            </a:pPr>
            <a:r>
              <a:rPr lang="en-GB" sz="1300" b="1" dirty="0" smtClean="0">
                <a:latin typeface="Calibri" panose="020F0502020204030204" pitchFamily="34" charset="0"/>
                <a:ea typeface="Calibri" panose="020F0502020204030204" pitchFamily="34" charset="0"/>
                <a:cs typeface="Times New Roman" panose="02020603050405020304" pitchFamily="18" charset="0"/>
              </a:rPr>
              <a:t>Research </a:t>
            </a:r>
            <a:r>
              <a:rPr lang="en-GB" sz="1300" b="1" dirty="0" smtClean="0">
                <a:latin typeface="Calibri" panose="020F0502020204030204" pitchFamily="34" charset="0"/>
                <a:ea typeface="Calibri" panose="020F0502020204030204" pitchFamily="34" charset="0"/>
                <a:cs typeface="Times New Roman" panose="02020603050405020304" pitchFamily="18" charset="0"/>
              </a:rPr>
              <a:t>Steps</a:t>
            </a:r>
            <a:endParaRPr lang="en-GB" sz="1300" b="1"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300" dirty="0" smtClean="0">
                <a:latin typeface="Calibri" panose="020F0502020204030204" pitchFamily="34" charset="0"/>
                <a:ea typeface="Calibri" panose="020F0502020204030204" pitchFamily="34" charset="0"/>
                <a:cs typeface="Times New Roman" panose="02020603050405020304" pitchFamily="18" charset="0"/>
              </a:rPr>
              <a:t>Review Sector Group findings and engage with a suitable cohort drawn from the relevant Sector groups based on the discussion points </a:t>
            </a:r>
            <a:r>
              <a:rPr lang="en-GB" sz="1300" dirty="0" smtClean="0">
                <a:latin typeface="Calibri" panose="020F0502020204030204" pitchFamily="34" charset="0"/>
                <a:ea typeface="Calibri" panose="020F0502020204030204" pitchFamily="34" charset="0"/>
                <a:cs typeface="Times New Roman" panose="02020603050405020304" pitchFamily="18" charset="0"/>
              </a:rPr>
              <a:t>above using Roadmap.</a:t>
            </a:r>
            <a:endParaRPr lang="en-GB"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368582" y="1632715"/>
            <a:ext cx="5987333" cy="1277273"/>
          </a:xfrm>
          <a:prstGeom prst="rect">
            <a:avLst/>
          </a:prstGeom>
          <a:noFill/>
        </p:spPr>
        <p:txBody>
          <a:bodyPr wrap="square" rtlCol="0">
            <a:spAutoFit/>
          </a:bodyPr>
          <a:lstStyle/>
          <a:p>
            <a:r>
              <a:rPr lang="en-GB" sz="1300" b="1" dirty="0" smtClean="0">
                <a:latin typeface="Calibri" panose="020F0502020204030204" pitchFamily="34" charset="0"/>
                <a:cs typeface="Calibri" panose="020F0502020204030204" pitchFamily="34" charset="0"/>
              </a:rPr>
              <a:t>Clean </a:t>
            </a:r>
            <a:r>
              <a:rPr lang="en-GB" sz="1300" b="1" dirty="0">
                <a:latin typeface="Calibri" panose="020F0502020204030204" pitchFamily="34" charset="0"/>
                <a:cs typeface="Calibri" panose="020F0502020204030204" pitchFamily="34" charset="0"/>
              </a:rPr>
              <a:t>Growth </a:t>
            </a:r>
            <a:r>
              <a:rPr lang="en-GB" sz="1300" b="1" dirty="0" smtClean="0">
                <a:latin typeface="Calibri" panose="020F0502020204030204" pitchFamily="34" charset="0"/>
                <a:cs typeface="Calibri" panose="020F0502020204030204" pitchFamily="34" charset="0"/>
              </a:rPr>
              <a:t>Model</a:t>
            </a:r>
            <a:endParaRPr lang="en-GB" sz="1300" dirty="0" smtClean="0">
              <a:effectLst/>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300" dirty="0" smtClean="0">
                <a:latin typeface="Calibri" panose="020F0502020204030204" pitchFamily="34" charset="0"/>
                <a:cs typeface="Calibri" panose="020F0502020204030204" pitchFamily="34" charset="0"/>
              </a:rPr>
              <a:t>What delivery structure is required to make for the integrated Accelerator based approach called for in the SIA.</a:t>
            </a:r>
          </a:p>
          <a:p>
            <a:pPr marL="171450" indent="-171450">
              <a:buFont typeface="Arial" panose="020B0604020202020204" pitchFamily="34" charset="0"/>
              <a:buChar char="•"/>
            </a:pPr>
            <a:r>
              <a:rPr lang="en-GB" sz="1300" dirty="0" smtClean="0">
                <a:latin typeface="Calibri" panose="020F0502020204030204" pitchFamily="34" charset="0"/>
                <a:cs typeface="Calibri" panose="020F0502020204030204" pitchFamily="34" charset="0"/>
              </a:rPr>
              <a:t>What funding model best works for business in this sector and how does it mesh with above.</a:t>
            </a:r>
          </a:p>
          <a:p>
            <a:endParaRPr lang="en-GB" sz="1200" dirty="0">
              <a:latin typeface="Calibri" panose="020F0502020204030204" pitchFamily="34" charset="0"/>
              <a:cs typeface="Calibri" panose="020F0502020204030204" pitchFamily="34" charset="0"/>
            </a:endParaRPr>
          </a:p>
        </p:txBody>
      </p:sp>
      <p:sp>
        <p:nvSpPr>
          <p:cNvPr id="8" name="TextBox 7"/>
          <p:cNvSpPr txBox="1"/>
          <p:nvPr/>
        </p:nvSpPr>
        <p:spPr>
          <a:xfrm>
            <a:off x="368582" y="2857848"/>
            <a:ext cx="6019138" cy="2677656"/>
          </a:xfrm>
          <a:prstGeom prst="rect">
            <a:avLst/>
          </a:prstGeom>
          <a:noFill/>
        </p:spPr>
        <p:txBody>
          <a:bodyPr wrap="square" rtlCol="0">
            <a:spAutoFit/>
          </a:bodyPr>
          <a:lstStyle/>
          <a:p>
            <a:r>
              <a:rPr lang="en-GB" sz="1300" b="1" dirty="0" smtClean="0">
                <a:latin typeface="Calibri" panose="020F0502020204030204" pitchFamily="34" charset="0"/>
                <a:cs typeface="Calibri" panose="020F0502020204030204" pitchFamily="34" charset="0"/>
              </a:rPr>
              <a:t>Sector Group Engagement</a:t>
            </a:r>
          </a:p>
          <a:p>
            <a:r>
              <a:rPr lang="en-GB" sz="1300" b="1" dirty="0" smtClean="0">
                <a:latin typeface="Calibri" panose="020F0502020204030204" pitchFamily="34" charset="0"/>
                <a:cs typeface="Calibri" panose="020F0502020204030204" pitchFamily="34" charset="0"/>
              </a:rPr>
              <a:t>Using discussion points undertake a workshop and survey based on the following headings including input from Sector Leads</a:t>
            </a:r>
            <a:endParaRPr lang="en-GB" sz="1300" dirty="0">
              <a:latin typeface="Calibri" panose="020F0502020204030204" pitchFamily="34" charset="0"/>
              <a:cs typeface="Calibri" panose="020F0502020204030204" pitchFamily="34" charset="0"/>
            </a:endParaRPr>
          </a:p>
          <a:p>
            <a:pPr marL="342900" lvl="0" indent="-342900">
              <a:spcAft>
                <a:spcPts val="0"/>
              </a:spcAft>
              <a:buFont typeface="+mj-lt"/>
              <a:buAutoNum type="arabicParenR"/>
            </a:pPr>
            <a:r>
              <a:rPr lang="en-GB" sz="1300" dirty="0" smtClean="0">
                <a:latin typeface="Calibri" panose="020F0502020204030204" pitchFamily="34" charset="0"/>
                <a:ea typeface="Calibri" panose="020F0502020204030204" pitchFamily="34" charset="0"/>
              </a:rPr>
              <a:t>What </a:t>
            </a:r>
            <a:r>
              <a:rPr lang="en-GB" sz="1300" dirty="0">
                <a:latin typeface="Calibri" panose="020F0502020204030204" pitchFamily="34" charset="0"/>
                <a:ea typeface="Calibri" panose="020F0502020204030204" pitchFamily="34" charset="0"/>
              </a:rPr>
              <a:t>problems are Innovation Driven Entrepreneurs (potential “investee” companies) facing in terms of finance (</a:t>
            </a:r>
            <a:r>
              <a:rPr lang="en-GB" sz="1300" dirty="0" err="1">
                <a:latin typeface="Calibri" panose="020F0502020204030204" pitchFamily="34" charset="0"/>
                <a:ea typeface="Calibri" panose="020F0502020204030204" pitchFamily="34" charset="0"/>
              </a:rPr>
              <a:t>esp</a:t>
            </a:r>
            <a:r>
              <a:rPr lang="en-GB" sz="1300" dirty="0">
                <a:latin typeface="Calibri" panose="020F0502020204030204" pitchFamily="34" charset="0"/>
                <a:ea typeface="Calibri" panose="020F0502020204030204" pitchFamily="34" charset="0"/>
              </a:rPr>
              <a:t> post C-19) and what approach would best help them innovate in Clean Growth markets.</a:t>
            </a:r>
          </a:p>
          <a:p>
            <a:pPr marL="342900" lvl="0" indent="-342900">
              <a:spcAft>
                <a:spcPts val="0"/>
              </a:spcAft>
              <a:buFont typeface="+mj-lt"/>
              <a:buAutoNum type="arabicParenR"/>
            </a:pPr>
            <a:r>
              <a:rPr lang="en-GB" sz="1300" dirty="0">
                <a:latin typeface="Calibri" panose="020F0502020204030204" pitchFamily="34" charset="0"/>
                <a:ea typeface="Calibri" panose="020F0502020204030204" pitchFamily="34" charset="0"/>
              </a:rPr>
              <a:t>What specific technology/market areas in Clean Growth are strengths in our sub-region (Cumbria-Lancs-Cheshire) and how can we achieve synergies in our region and complement strengths in the North and the UK.</a:t>
            </a:r>
          </a:p>
          <a:p>
            <a:pPr marL="342900" lvl="0" indent="-342900">
              <a:spcAft>
                <a:spcPts val="0"/>
              </a:spcAft>
              <a:buFont typeface="+mj-lt"/>
              <a:buAutoNum type="arabicParenR"/>
            </a:pPr>
            <a:r>
              <a:rPr lang="en-GB" sz="1300" dirty="0">
                <a:latin typeface="Calibri" panose="020F0502020204030204" pitchFamily="34" charset="0"/>
                <a:ea typeface="Calibri" panose="020F0502020204030204" pitchFamily="34" charset="0"/>
              </a:rPr>
              <a:t>How can key stakeholders (including “investor” partners) work with the three LEPs in the form of </a:t>
            </a:r>
            <a:r>
              <a:rPr lang="en-GB" sz="1300" dirty="0" smtClean="0">
                <a:latin typeface="Calibri" panose="020F0502020204030204" pitchFamily="34" charset="0"/>
                <a:ea typeface="Calibri" panose="020F0502020204030204" pitchFamily="34" charset="0"/>
              </a:rPr>
              <a:t>an Accelerator </a:t>
            </a:r>
            <a:r>
              <a:rPr lang="en-GB" sz="1300" dirty="0">
                <a:latin typeface="Calibri" panose="020F0502020204030204" pitchFamily="34" charset="0"/>
                <a:ea typeface="Calibri" panose="020F0502020204030204" pitchFamily="34" charset="0"/>
              </a:rPr>
              <a:t>model that best supports Clean Growth IDEs at an accelerated pace as we face global competition and industrial re-structuring.</a:t>
            </a:r>
          </a:p>
          <a:p>
            <a:pPr marL="171450" lvl="0" indent="-171450">
              <a:buFont typeface="Arial" panose="020B0604020202020204" pitchFamily="34" charset="0"/>
              <a:buChar char="•"/>
            </a:pPr>
            <a:endParaRPr lang="en-GB" sz="1200" dirty="0">
              <a:latin typeface="Calibri" panose="020F0502020204030204" pitchFamily="34" charset="0"/>
              <a:cs typeface="Calibri" panose="020F0502020204030204" pitchFamily="34" charset="0"/>
            </a:endParaRPr>
          </a:p>
        </p:txBody>
      </p:sp>
      <p:sp>
        <p:nvSpPr>
          <p:cNvPr id="11" name="TextBox 10"/>
          <p:cNvSpPr txBox="1"/>
          <p:nvPr/>
        </p:nvSpPr>
        <p:spPr>
          <a:xfrm>
            <a:off x="381662" y="679469"/>
            <a:ext cx="6019138" cy="892552"/>
          </a:xfrm>
          <a:prstGeom prst="rect">
            <a:avLst/>
          </a:prstGeom>
          <a:noFill/>
        </p:spPr>
        <p:txBody>
          <a:bodyPr wrap="square" rtlCol="0">
            <a:spAutoFit/>
          </a:bodyPr>
          <a:lstStyle/>
          <a:p>
            <a:r>
              <a:rPr lang="en-GB" sz="1300" b="1" dirty="0" smtClean="0">
                <a:latin typeface="Calibri" panose="020F0502020204030204" pitchFamily="34" charset="0"/>
                <a:cs typeface="Calibri" panose="020F0502020204030204" pitchFamily="34" charset="0"/>
              </a:rPr>
              <a:t>Need</a:t>
            </a:r>
          </a:p>
          <a:p>
            <a:pPr marL="171450" indent="-171450">
              <a:buFont typeface="Arial" panose="020B0604020202020204" pitchFamily="34" charset="0"/>
              <a:buChar char="•"/>
            </a:pPr>
            <a:r>
              <a:rPr lang="en-GB" sz="1300" dirty="0" smtClean="0">
                <a:latin typeface="Calibri" panose="020F0502020204030204" pitchFamily="34" charset="0"/>
                <a:cs typeface="Calibri" panose="020F0502020204030204" pitchFamily="34" charset="0"/>
              </a:rPr>
              <a:t>To synergise capabilities across the North West in Clean Growth opportunities and develop an impactful model to focus on priority technology projects and funding for Innovation Driven Entrepreneurs (IDEs) with high growth market potential.</a:t>
            </a:r>
          </a:p>
        </p:txBody>
      </p:sp>
      <p:sp>
        <p:nvSpPr>
          <p:cNvPr id="10" name="Title 1">
            <a:extLst>
              <a:ext uri="{FF2B5EF4-FFF2-40B4-BE49-F238E27FC236}">
                <a16:creationId xmlns:a16="http://schemas.microsoft.com/office/drawing/2014/main" id="{83017187-223A-8E44-806D-10F2FD8F089B}"/>
              </a:ext>
            </a:extLst>
          </p:cNvPr>
          <p:cNvSpPr txBox="1">
            <a:spLocks/>
          </p:cNvSpPr>
          <p:nvPr/>
        </p:nvSpPr>
        <p:spPr>
          <a:xfrm>
            <a:off x="345491" y="294898"/>
            <a:ext cx="6659418" cy="3845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kern="1200">
                <a:solidFill>
                  <a:schemeClr val="tx1"/>
                </a:solidFill>
                <a:latin typeface="+mj-lt"/>
                <a:ea typeface="+mj-ea"/>
                <a:cs typeface="+mj-cs"/>
              </a:defRPr>
            </a:lvl1pPr>
          </a:lstStyle>
          <a:p>
            <a:r>
              <a:rPr lang="en-US" sz="2400" b="1" dirty="0" smtClean="0">
                <a:solidFill>
                  <a:srgbClr val="B81880"/>
                </a:solidFill>
              </a:rPr>
              <a:t>NW </a:t>
            </a:r>
            <a:r>
              <a:rPr lang="en-US" sz="2400" b="1" dirty="0" smtClean="0">
                <a:solidFill>
                  <a:srgbClr val="B81880"/>
                </a:solidFill>
              </a:rPr>
              <a:t>Regional </a:t>
            </a:r>
            <a:r>
              <a:rPr lang="en-US" sz="2400" b="1" dirty="0" smtClean="0">
                <a:solidFill>
                  <a:srgbClr val="B81880"/>
                </a:solidFill>
              </a:rPr>
              <a:t>Accelerator </a:t>
            </a:r>
            <a:r>
              <a:rPr lang="en-US" sz="2400" b="1" dirty="0" smtClean="0">
                <a:solidFill>
                  <a:srgbClr val="B81880"/>
                </a:solidFill>
              </a:rPr>
              <a:t>Hubs Research Roadmap</a:t>
            </a:r>
            <a:endParaRPr lang="en-US" sz="2400" b="1" dirty="0">
              <a:solidFill>
                <a:srgbClr val="B8188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0" y="0"/>
            <a:ext cx="5741658" cy="6839905"/>
          </a:xfrm>
          <a:prstGeom prst="rect">
            <a:avLst/>
          </a:prstGeom>
        </p:spPr>
      </p:pic>
    </p:spTree>
    <p:extLst>
      <p:ext uri="{BB962C8B-B14F-4D97-AF65-F5344CB8AC3E}">
        <p14:creationId xmlns:p14="http://schemas.microsoft.com/office/powerpoint/2010/main" val="2646426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2675</Words>
  <Application>Microsoft Office PowerPoint</Application>
  <PresentationFormat>Widescreen</PresentationFormat>
  <Paragraphs>260</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Lancaster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Wright, Matthew (wrightmg)</dc:creator>
  <cp:lastModifiedBy>Wright, Matthew (wrightmg)</cp:lastModifiedBy>
  <cp:revision>245</cp:revision>
  <dcterms:created xsi:type="dcterms:W3CDTF">2020-07-30T14:01:34Z</dcterms:created>
  <dcterms:modified xsi:type="dcterms:W3CDTF">2020-09-23T12:43:42Z</dcterms:modified>
</cp:coreProperties>
</file>